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3" r:id="rId2"/>
  </p:sldMasterIdLst>
  <p:sldIdLst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5" r:id="rId12"/>
    <p:sldId id="265" r:id="rId13"/>
    <p:sldId id="266" r:id="rId14"/>
    <p:sldId id="267" r:id="rId15"/>
    <p:sldId id="268" r:id="rId16"/>
    <p:sldId id="269" r:id="rId17"/>
    <p:sldId id="294" r:id="rId18"/>
    <p:sldId id="280" r:id="rId19"/>
    <p:sldId id="293" r:id="rId20"/>
  </p:sldIdLst>
  <p:sldSz cx="10080625" cy="56705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80625" cy="567055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02812" y="3727861"/>
            <a:ext cx="4231762" cy="1058083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984" cap="all" spc="165" baseline="0">
                <a:solidFill>
                  <a:schemeClr val="bg1"/>
                </a:solidFill>
                <a:latin typeface="+mn-lt"/>
              </a:defRPr>
            </a:lvl1pPr>
            <a:lvl2pPr marL="378013" indent="0" algn="ctr">
              <a:buNone/>
              <a:defRPr sz="1984"/>
            </a:lvl2pPr>
            <a:lvl3pPr marL="756026" indent="0" algn="ctr">
              <a:buNone/>
              <a:defRPr sz="1984"/>
            </a:lvl3pPr>
            <a:lvl4pPr marL="1134039" indent="0" algn="ctr">
              <a:buNone/>
              <a:defRPr sz="1654"/>
            </a:lvl4pPr>
            <a:lvl5pPr marL="1512052" indent="0" algn="ctr">
              <a:buNone/>
              <a:defRPr sz="1654"/>
            </a:lvl5pPr>
            <a:lvl6pPr marL="1890065" indent="0" algn="ctr">
              <a:buNone/>
              <a:defRPr sz="1654"/>
            </a:lvl6pPr>
            <a:lvl7pPr marL="2268078" indent="0" algn="ctr">
              <a:buNone/>
              <a:defRPr sz="1654"/>
            </a:lvl7pPr>
            <a:lvl8pPr marL="2646091" indent="0" algn="ctr">
              <a:buNone/>
              <a:defRPr sz="1654"/>
            </a:lvl8pPr>
            <a:lvl9pPr marL="3024104" indent="0" algn="ctr">
              <a:buNone/>
              <a:defRPr sz="1654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02812" y="1701165"/>
            <a:ext cx="4231762" cy="1595052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4465" b="1" spc="-41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8873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6158632" y="0"/>
            <a:ext cx="2362646" cy="567055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488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3" y="1"/>
            <a:ext cx="3848279" cy="48488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3057" y="650223"/>
            <a:ext cx="2537381" cy="173140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2976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13613" y="672066"/>
            <a:ext cx="4724335" cy="402561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903056" y="2516152"/>
            <a:ext cx="2537381" cy="2181532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488">
                <a:solidFill>
                  <a:srgbClr val="FFFFFF"/>
                </a:solidFill>
              </a:defRPr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155112"/>
            <a:ext cx="856853" cy="10992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4513612" y="516073"/>
            <a:ext cx="4724334" cy="1039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12" y="5330580"/>
            <a:ext cx="2137213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8842" y="5330580"/>
            <a:ext cx="644930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903056" y="5330580"/>
            <a:ext cx="135883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61932" y="5316141"/>
            <a:ext cx="827205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901307" y="5330580"/>
            <a:ext cx="336730" cy="5251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178702" y="5330580"/>
            <a:ext cx="4007049" cy="30190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44"/>
              <a:t>Direttori del Corso – M. De Luca – M.A. Zappa</a:t>
            </a:r>
            <a:endParaRPr lang="it-IT" sz="744" dirty="0"/>
          </a:p>
        </p:txBody>
      </p:sp>
    </p:spTree>
    <p:extLst>
      <p:ext uri="{BB962C8B-B14F-4D97-AF65-F5344CB8AC3E}">
        <p14:creationId xmlns:p14="http://schemas.microsoft.com/office/powerpoint/2010/main" val="336279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178702" y="5330580"/>
            <a:ext cx="4007049" cy="30190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44"/>
              <a:t>Direttori del Corso – M. De Luca – M.A. Zappa</a:t>
            </a:r>
            <a:endParaRPr lang="it-IT" sz="744" dirty="0"/>
          </a:p>
        </p:txBody>
      </p:sp>
    </p:spTree>
    <p:extLst>
      <p:ext uri="{BB962C8B-B14F-4D97-AF65-F5344CB8AC3E}">
        <p14:creationId xmlns:p14="http://schemas.microsoft.com/office/powerpoint/2010/main" val="337370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6158632" y="0"/>
            <a:ext cx="2362646" cy="567055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488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3" y="1"/>
            <a:ext cx="3848279" cy="48488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13613" y="411614"/>
            <a:ext cx="4724335" cy="4025618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656535"/>
            <a:ext cx="856853" cy="15357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4513612" y="312052"/>
            <a:ext cx="4724334" cy="1039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12" y="5330580"/>
            <a:ext cx="2137213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8842" y="5330580"/>
            <a:ext cx="644930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891505" y="1656534"/>
            <a:ext cx="2956787" cy="1535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3056" y="1558720"/>
            <a:ext cx="2740670" cy="1731407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3638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903056" y="821705"/>
            <a:ext cx="856853" cy="774451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178702" y="5330580"/>
            <a:ext cx="4007049" cy="30190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44"/>
              <a:t>Direttori del Corso – M. De Luca – M.A. Zappa</a:t>
            </a:r>
            <a:endParaRPr lang="it-IT" sz="744" dirty="0"/>
          </a:p>
        </p:txBody>
      </p:sp>
    </p:spTree>
    <p:extLst>
      <p:ext uri="{BB962C8B-B14F-4D97-AF65-F5344CB8AC3E}">
        <p14:creationId xmlns:p14="http://schemas.microsoft.com/office/powerpoint/2010/main" val="136592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848279" cy="484884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6158632" y="0"/>
            <a:ext cx="2362646" cy="567055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488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13613" y="411614"/>
            <a:ext cx="4724335" cy="4025618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12" y="5330580"/>
            <a:ext cx="2137213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8842" y="5330580"/>
            <a:ext cx="644930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3057" y="1558720"/>
            <a:ext cx="2537381" cy="1731407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3638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178702" y="5330580"/>
            <a:ext cx="4007049" cy="30190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744"/>
              <a:t>Direttori del Corso – M. De Luca – M.A. Zappa</a:t>
            </a:r>
            <a:endParaRPr lang="it-IT" sz="744" dirty="0"/>
          </a:p>
        </p:txBody>
      </p:sp>
    </p:spTree>
    <p:extLst>
      <p:ext uri="{BB962C8B-B14F-4D97-AF65-F5344CB8AC3E}">
        <p14:creationId xmlns:p14="http://schemas.microsoft.com/office/powerpoint/2010/main" val="3051987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6158632" y="0"/>
            <a:ext cx="2362646" cy="567055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488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1483" y="453408"/>
            <a:ext cx="5006285" cy="524502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2976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7486" y="1332317"/>
            <a:ext cx="5020551" cy="3104915"/>
          </a:xfrm>
        </p:spPr>
        <p:txBody>
          <a:bodyPr rtlCol="0" anchor="t">
            <a:normAutofit/>
          </a:bodyPr>
          <a:lstStyle>
            <a:lvl1pPr>
              <a:defRPr sz="1984"/>
            </a:lvl1pPr>
            <a:lvl2pPr>
              <a:defRPr sz="1654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12" y="5330580"/>
            <a:ext cx="2137213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7256" y="5330580"/>
            <a:ext cx="4007049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8842" y="5330580"/>
            <a:ext cx="644930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848279" cy="48488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7034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80625" cy="292828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6158632" y="0"/>
            <a:ext cx="2362646" cy="567055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488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7170" y="727940"/>
            <a:ext cx="5006285" cy="524502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2976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12" y="5330580"/>
            <a:ext cx="2137213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7256" y="5330580"/>
            <a:ext cx="4007049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8842" y="5330580"/>
            <a:ext cx="644930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4611886" y="0"/>
            <a:ext cx="856853" cy="567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</p:spTree>
    <p:extLst>
      <p:ext uri="{BB962C8B-B14F-4D97-AF65-F5344CB8AC3E}">
        <p14:creationId xmlns:p14="http://schemas.microsoft.com/office/powerpoint/2010/main" val="740766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6158632" y="0"/>
            <a:ext cx="2362646" cy="567055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488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3848292" y="419490"/>
            <a:ext cx="6232333" cy="40098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3" y="1"/>
            <a:ext cx="3848279" cy="484884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3057" y="1558720"/>
            <a:ext cx="2537381" cy="1731407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3638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52333" y="780077"/>
            <a:ext cx="3885615" cy="3288692"/>
          </a:xfrm>
        </p:spPr>
        <p:txBody>
          <a:bodyPr rtlCol="0" anchor="ctr">
            <a:normAutofit/>
          </a:bodyPr>
          <a:lstStyle>
            <a:lvl1pPr>
              <a:defRPr sz="1984"/>
            </a:lvl1pPr>
            <a:lvl2pPr>
              <a:defRPr sz="1654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12" y="5330580"/>
            <a:ext cx="2137213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7256" y="5330580"/>
            <a:ext cx="4007049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8842" y="5330580"/>
            <a:ext cx="644930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3613424" y="1920595"/>
            <a:ext cx="1114870" cy="100765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</p:spTree>
    <p:extLst>
      <p:ext uri="{BB962C8B-B14F-4D97-AF65-F5344CB8AC3E}">
        <p14:creationId xmlns:p14="http://schemas.microsoft.com/office/powerpoint/2010/main" val="216984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6158632" y="0"/>
            <a:ext cx="2362646" cy="567055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488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3848292" y="419490"/>
            <a:ext cx="6232333" cy="4009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3" y="1"/>
            <a:ext cx="3848279" cy="4848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3057" y="1558720"/>
            <a:ext cx="2537381" cy="1731407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3638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89669" y="780077"/>
            <a:ext cx="3848279" cy="3288692"/>
          </a:xfrm>
        </p:spPr>
        <p:txBody>
          <a:bodyPr rtlCol="0" anchor="ctr">
            <a:normAutofit/>
          </a:bodyPr>
          <a:lstStyle>
            <a:lvl1pPr>
              <a:defRPr sz="1984"/>
            </a:lvl1pPr>
            <a:lvl2pPr>
              <a:defRPr sz="1654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12" y="5330580"/>
            <a:ext cx="2137213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7256" y="5330580"/>
            <a:ext cx="4007049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8842" y="5330580"/>
            <a:ext cx="644930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3613424" y="1920595"/>
            <a:ext cx="1114870" cy="10076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</p:spTree>
    <p:extLst>
      <p:ext uri="{BB962C8B-B14F-4D97-AF65-F5344CB8AC3E}">
        <p14:creationId xmlns:p14="http://schemas.microsoft.com/office/powerpoint/2010/main" val="2033282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3785617"/>
            <a:ext cx="10078000" cy="1884933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10080613" cy="3785617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1654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7256" y="3968361"/>
            <a:ext cx="8362193" cy="614915"/>
          </a:xfrm>
        </p:spPr>
        <p:txBody>
          <a:bodyPr tIns="0" bIns="0" rtlCol="0" anchor="b">
            <a:noAutofit/>
          </a:bodyPr>
          <a:lstStyle>
            <a:lvl1pPr algn="ctr">
              <a:defRPr sz="3638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07256" y="4725458"/>
            <a:ext cx="8361878" cy="504049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496"/>
              </a:spcAft>
              <a:buNone/>
              <a:defRPr sz="1488">
                <a:solidFill>
                  <a:srgbClr val="FFFFFF"/>
                </a:solidFill>
              </a:defRPr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07256" y="5330580"/>
            <a:ext cx="5637495" cy="30190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2924432" y="3750518"/>
            <a:ext cx="4231762" cy="103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</p:spTree>
    <p:extLst>
      <p:ext uri="{BB962C8B-B14F-4D97-AF65-F5344CB8AC3E}">
        <p14:creationId xmlns:p14="http://schemas.microsoft.com/office/powerpoint/2010/main" val="965955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0600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6591533" y="0"/>
            <a:ext cx="2362646" cy="567055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488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072664" y="3176"/>
            <a:ext cx="105182" cy="567055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81340" y="627541"/>
            <a:ext cx="3742432" cy="2668676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961" b="1" spc="-41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83631" y="3727861"/>
            <a:ext cx="3742432" cy="1058083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984" cap="all" spc="165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378013" indent="0" algn="ctr">
              <a:buNone/>
              <a:defRPr sz="1984"/>
            </a:lvl2pPr>
            <a:lvl3pPr marL="756026" indent="0" algn="ctr">
              <a:buNone/>
              <a:defRPr sz="1984"/>
            </a:lvl3pPr>
            <a:lvl4pPr marL="1134039" indent="0" algn="ctr">
              <a:buNone/>
              <a:defRPr sz="1654"/>
            </a:lvl4pPr>
            <a:lvl5pPr marL="1512052" indent="0" algn="ctr">
              <a:buNone/>
              <a:defRPr sz="1654"/>
            </a:lvl5pPr>
            <a:lvl6pPr marL="1890065" indent="0" algn="ctr">
              <a:buNone/>
              <a:defRPr sz="1654"/>
            </a:lvl6pPr>
            <a:lvl7pPr marL="2268078" indent="0" algn="ctr">
              <a:buNone/>
              <a:defRPr sz="1654"/>
            </a:lvl7pPr>
            <a:lvl8pPr marL="2646091" indent="0" algn="ctr">
              <a:buNone/>
              <a:defRPr sz="1654"/>
            </a:lvl8pPr>
            <a:lvl9pPr marL="3024104" indent="0" algn="ctr">
              <a:buNone/>
              <a:defRPr sz="1654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000175" y="-1112"/>
            <a:ext cx="113726" cy="567055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8" y="0"/>
            <a:ext cx="4009593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7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13948" y="1113109"/>
            <a:ext cx="2024090" cy="3746238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03056" y="1113108"/>
            <a:ext cx="6184883" cy="3746237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7335129" y="-121180"/>
            <a:ext cx="856883" cy="10992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</p:spTree>
    <p:extLst>
      <p:ext uri="{BB962C8B-B14F-4D97-AF65-F5344CB8AC3E}">
        <p14:creationId xmlns:p14="http://schemas.microsoft.com/office/powerpoint/2010/main" val="2044540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722" y="567055"/>
            <a:ext cx="6615410" cy="2457239"/>
          </a:xfrm>
        </p:spPr>
        <p:txBody>
          <a:bodyPr anchor="b">
            <a:normAutofit/>
          </a:bodyPr>
          <a:lstStyle>
            <a:lvl1pPr algn="l">
              <a:defRPr sz="3969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722" y="3178309"/>
            <a:ext cx="5292328" cy="1610156"/>
          </a:xfrm>
        </p:spPr>
        <p:txBody>
          <a:bodyPr anchor="t">
            <a:normAutofit/>
          </a:bodyPr>
          <a:lstStyle>
            <a:lvl1pPr marL="0" indent="0" algn="l">
              <a:buNone/>
              <a:defRPr sz="1736">
                <a:solidFill>
                  <a:schemeClr val="bg2">
                    <a:lumMod val="75000"/>
                  </a:schemeClr>
                </a:solidFill>
              </a:defRPr>
            </a:lvl1pPr>
            <a:lvl2pPr marL="378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4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6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7EF5BDC-C53E-46E0-8E03-779DCE821A77}" type="slidenum">
              <a:rPr lang="it-IT" sz="1400" b="0" strike="noStrike" spc="-1" smtClean="0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803109" y="7001"/>
            <a:ext cx="3150195" cy="31503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50375" y="75694"/>
            <a:ext cx="5027625" cy="50278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982746" y="189018"/>
            <a:ext cx="4095254" cy="40953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065438" y="26690"/>
            <a:ext cx="4012563" cy="40127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486778" y="504050"/>
            <a:ext cx="3591222" cy="35913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774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890BE9-0B66-44F1-A067-902CD8EEEEC0}" type="datetime1">
              <a:rPr lang="it-IT" noProof="0" smtClean="0"/>
              <a:t>15/03/2024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56609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22" y="1659161"/>
            <a:ext cx="7056438" cy="1886545"/>
          </a:xfrm>
        </p:spPr>
        <p:txBody>
          <a:bodyPr anchor="b">
            <a:normAutofit/>
          </a:bodyPr>
          <a:lstStyle>
            <a:lvl1pPr algn="l">
              <a:defRPr sz="2976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23" y="3717361"/>
            <a:ext cx="7056438" cy="1239120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bg2">
                    <a:lumMod val="75000"/>
                  </a:schemeClr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7EF5BDC-C53E-46E0-8E03-779DCE821A77}" type="slidenum">
              <a:rPr lang="it-IT" sz="1400" b="0" strike="noStrike" spc="-1" smtClean="0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7990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22" y="567056"/>
            <a:ext cx="4082566" cy="298929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298" y="567056"/>
            <a:ext cx="4079940" cy="298928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7EF5BDC-C53E-46E0-8E03-779DCE821A77}" type="slidenum">
              <a:rPr lang="it-IT" sz="1400" b="0" strike="noStrike" spc="-1" smtClean="0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010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739" y="567055"/>
            <a:ext cx="3844550" cy="476483"/>
          </a:xfrm>
        </p:spPr>
        <p:txBody>
          <a:bodyPr anchor="b">
            <a:noAutofit/>
          </a:bodyPr>
          <a:lstStyle>
            <a:lvl1pPr marL="0" indent="0">
              <a:buNone/>
              <a:defRPr sz="2315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722" y="1050539"/>
            <a:ext cx="4082566" cy="2505806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311" y="567055"/>
            <a:ext cx="3857240" cy="476483"/>
          </a:xfrm>
        </p:spPr>
        <p:txBody>
          <a:bodyPr anchor="b">
            <a:noAutofit/>
          </a:bodyPr>
          <a:lstStyle>
            <a:lvl1pPr marL="0" indent="0">
              <a:buNone/>
              <a:defRPr sz="2315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984" y="1043538"/>
            <a:ext cx="4075566" cy="2505806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7EF5BDC-C53E-46E0-8E03-779DCE821A77}" type="slidenum">
              <a:rPr lang="it-IT" sz="1400" b="0" strike="noStrike" spc="-1" smtClean="0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2948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7EF5BDC-C53E-46E0-8E03-779DCE821A77}" type="slidenum">
              <a:rPr lang="it-IT" sz="1400" b="0" strike="noStrike" spc="-1" smtClean="0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6710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7EF5BDC-C53E-46E0-8E03-779DCE821A77}" type="slidenum">
              <a:rPr lang="it-IT" sz="1400" b="0" strike="noStrike" spc="-1" smtClean="0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0685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8050" y="567055"/>
            <a:ext cx="3024188" cy="1134110"/>
          </a:xfrm>
        </p:spPr>
        <p:txBody>
          <a:bodyPr anchor="b">
            <a:normAutofit/>
          </a:bodyPr>
          <a:lstStyle>
            <a:lvl1pPr algn="l">
              <a:defRPr sz="1984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22" y="567055"/>
            <a:ext cx="4914306" cy="4389426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8050" y="1827177"/>
            <a:ext cx="3024188" cy="1729168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7EF5BDC-C53E-46E0-8E03-779DCE821A77}" type="slidenum">
              <a:rPr lang="it-IT" sz="1400" b="0" strike="noStrike" spc="-1" smtClean="0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1065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929" y="1197116"/>
            <a:ext cx="4977309" cy="945092"/>
          </a:xfrm>
        </p:spPr>
        <p:txBody>
          <a:bodyPr anchor="b">
            <a:normAutofit/>
          </a:bodyPr>
          <a:lstStyle>
            <a:lvl1pPr algn="l">
              <a:defRPr sz="2315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7738" y="756073"/>
            <a:ext cx="2712784" cy="378036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04929" y="2296223"/>
            <a:ext cx="4978622" cy="1694164"/>
          </a:xfrm>
        </p:spPr>
        <p:txBody>
          <a:bodyPr anchor="t">
            <a:normAutofit/>
          </a:bodyPr>
          <a:lstStyle>
            <a:lvl1pPr marL="0" indent="0">
              <a:buNone/>
              <a:defRPr sz="148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7EF5BDC-C53E-46E0-8E03-779DCE821A77}" type="slidenum">
              <a:rPr lang="it-IT" sz="1400" b="0" strike="noStrike" spc="-1" smtClean="0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932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14201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67035" y="441043"/>
            <a:ext cx="8945242" cy="2583251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56049" y="3178308"/>
            <a:ext cx="6866111" cy="378037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323"/>
            </a:lvl1pPr>
            <a:lvl2pPr marL="378013" indent="0">
              <a:buFontTx/>
              <a:buNone/>
              <a:defRPr/>
            </a:lvl2pPr>
            <a:lvl3pPr marL="756026" indent="0">
              <a:buFontTx/>
              <a:buNone/>
              <a:defRPr/>
            </a:lvl3pPr>
            <a:lvl4pPr marL="1134039" indent="0">
              <a:buFontTx/>
              <a:buNone/>
              <a:defRPr/>
            </a:lvl4pPr>
            <a:lvl5pPr marL="1512052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7EF5BDC-C53E-46E0-8E03-779DCE821A77}" type="slidenum">
              <a:rPr lang="it-IT" sz="1400" b="0" strike="noStrike" spc="-1" smtClean="0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1751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23" y="567055"/>
            <a:ext cx="8316516" cy="2268220"/>
          </a:xfrm>
        </p:spPr>
        <p:txBody>
          <a:bodyPr anchor="ctr">
            <a:normAutofit/>
          </a:bodyPr>
          <a:lstStyle>
            <a:lvl1pPr algn="l">
              <a:defRPr sz="2646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22" y="3402330"/>
            <a:ext cx="7057750" cy="1554151"/>
          </a:xfrm>
        </p:spPr>
        <p:txBody>
          <a:bodyPr anchor="ctr">
            <a:normAutofit/>
          </a:bodyPr>
          <a:lstStyle>
            <a:lvl1pPr marL="0" indent="0" algn="l">
              <a:buNone/>
              <a:defRPr sz="1654">
                <a:solidFill>
                  <a:schemeClr val="bg2">
                    <a:lumMod val="75000"/>
                  </a:schemeClr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7EF5BDC-C53E-46E0-8E03-779DCE821A77}" type="slidenum">
              <a:rPr lang="it-IT" sz="1400" b="0" strike="noStrike" spc="-1" smtClean="0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9021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45" y="567055"/>
            <a:ext cx="7560470" cy="2268220"/>
          </a:xfrm>
        </p:spPr>
        <p:txBody>
          <a:bodyPr anchor="ctr">
            <a:normAutofit/>
          </a:bodyPr>
          <a:lstStyle>
            <a:lvl1pPr algn="l">
              <a:defRPr sz="2646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5761" y="2835275"/>
            <a:ext cx="7056438" cy="315031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78013" indent="0">
              <a:buFontTx/>
              <a:buNone/>
              <a:defRPr/>
            </a:lvl2pPr>
            <a:lvl3pPr marL="756026" indent="0">
              <a:buFontTx/>
              <a:buNone/>
              <a:defRPr/>
            </a:lvl3pPr>
            <a:lvl4pPr marL="1134039" indent="0">
              <a:buFontTx/>
              <a:buNone/>
              <a:defRPr/>
            </a:lvl4pPr>
            <a:lvl5pPr marL="1512052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23" y="3556346"/>
            <a:ext cx="7056438" cy="1393134"/>
          </a:xfrm>
        </p:spPr>
        <p:txBody>
          <a:bodyPr anchor="ctr">
            <a:normAutofit/>
          </a:bodyPr>
          <a:lstStyle>
            <a:lvl1pPr marL="0" indent="0" algn="l">
              <a:buNone/>
              <a:defRPr sz="1654">
                <a:solidFill>
                  <a:schemeClr val="bg2">
                    <a:lumMod val="75000"/>
                  </a:schemeClr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7EF5BDC-C53E-46E0-8E03-779DCE821A77}" type="slidenum">
              <a:rPr lang="it-IT" sz="1400" b="0" strike="noStrike" spc="-1" smtClean="0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714" y="671587"/>
            <a:ext cx="504031" cy="483523"/>
          </a:xfrm>
          <a:prstGeom prst="rect">
            <a:avLst/>
          </a:prstGeom>
        </p:spPr>
        <p:txBody>
          <a:bodyPr vert="horz" lIns="75605" tIns="37802" rIns="75605" bIns="37802" rtlCol="0" anchor="ctr">
            <a:noAutofit/>
          </a:bodyPr>
          <a:lstStyle/>
          <a:p>
            <a:pPr lvl="0"/>
            <a:r>
              <a:rPr lang="en-US" sz="661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04214" y="2289223"/>
            <a:ext cx="504031" cy="483523"/>
          </a:xfrm>
          <a:prstGeom prst="rect">
            <a:avLst/>
          </a:prstGeom>
        </p:spPr>
        <p:txBody>
          <a:bodyPr vert="horz" lIns="75605" tIns="37802" rIns="75605" bIns="37802" rtlCol="0" anchor="ctr">
            <a:noAutofit/>
          </a:bodyPr>
          <a:lstStyle/>
          <a:p>
            <a:pPr lvl="0" algn="r"/>
            <a:r>
              <a:rPr lang="en-US" sz="661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574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22" y="2835275"/>
            <a:ext cx="7056438" cy="1403498"/>
          </a:xfrm>
        </p:spPr>
        <p:txBody>
          <a:bodyPr anchor="b">
            <a:normAutofit/>
          </a:bodyPr>
          <a:lstStyle>
            <a:lvl1pPr algn="l">
              <a:defRPr sz="2646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21" y="4244215"/>
            <a:ext cx="7057752" cy="711423"/>
          </a:xfrm>
        </p:spPr>
        <p:txBody>
          <a:bodyPr anchor="t">
            <a:normAutofit/>
          </a:bodyPr>
          <a:lstStyle>
            <a:lvl1pPr marL="0" indent="0" algn="l">
              <a:buNone/>
              <a:defRPr sz="1654">
                <a:solidFill>
                  <a:schemeClr val="bg2">
                    <a:lumMod val="75000"/>
                  </a:schemeClr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7EF5BDC-C53E-46E0-8E03-779DCE821A77}" type="slidenum">
              <a:rPr lang="it-IT" sz="1400" b="0" strike="noStrike" spc="-1" smtClean="0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301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46" y="567055"/>
            <a:ext cx="7560469" cy="2268220"/>
          </a:xfrm>
        </p:spPr>
        <p:txBody>
          <a:bodyPr anchor="ctr">
            <a:normAutofit/>
          </a:bodyPr>
          <a:lstStyle>
            <a:lvl1pPr algn="l">
              <a:defRPr sz="2646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5723" y="3248315"/>
            <a:ext cx="7056438" cy="8680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98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22" y="4116400"/>
            <a:ext cx="7056438" cy="840081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bg2">
                    <a:lumMod val="75000"/>
                  </a:schemeClr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7EF5BDC-C53E-46E0-8E03-779DCE821A77}" type="slidenum">
              <a:rPr lang="it-IT" sz="1400" b="0" strike="noStrike" spc="-1" smtClean="0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714" y="671587"/>
            <a:ext cx="504031" cy="483523"/>
          </a:xfrm>
          <a:prstGeom prst="rect">
            <a:avLst/>
          </a:prstGeom>
        </p:spPr>
        <p:txBody>
          <a:bodyPr vert="horz" lIns="75605" tIns="37802" rIns="75605" bIns="37802" rtlCol="0" anchor="ctr">
            <a:noAutofit/>
          </a:bodyPr>
          <a:lstStyle/>
          <a:p>
            <a:pPr lvl="0"/>
            <a:r>
              <a:rPr lang="en-US" sz="661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4214" y="2289223"/>
            <a:ext cx="504031" cy="483523"/>
          </a:xfrm>
          <a:prstGeom prst="rect">
            <a:avLst/>
          </a:prstGeom>
        </p:spPr>
        <p:txBody>
          <a:bodyPr vert="horz" lIns="75605" tIns="37802" rIns="75605" bIns="37802" rtlCol="0" anchor="ctr">
            <a:noAutofit/>
          </a:bodyPr>
          <a:lstStyle/>
          <a:p>
            <a:pPr lvl="0" algn="r"/>
            <a:r>
              <a:rPr lang="en-US" sz="661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1753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23" y="567055"/>
            <a:ext cx="8316516" cy="22682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5722" y="3248316"/>
            <a:ext cx="7056438" cy="69306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98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22" y="3941381"/>
            <a:ext cx="7056438" cy="1015099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bg2">
                    <a:lumMod val="75000"/>
                  </a:schemeClr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7EF5BDC-C53E-46E0-8E03-779DCE821A77}" type="slidenum">
              <a:rPr lang="it-IT" sz="1400" b="0" strike="noStrike" spc="-1" smtClean="0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3496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7EF5BDC-C53E-46E0-8E03-779DCE821A77}" type="slidenum">
              <a:rPr lang="it-IT" sz="1400" b="0" strike="noStrike" spc="-1" smtClean="0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2081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133" y="567055"/>
            <a:ext cx="1701105" cy="378036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7035" y="567055"/>
            <a:ext cx="6468401" cy="4389426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7EF5BDC-C53E-46E0-8E03-779DCE821A77}" type="slidenum">
              <a:rPr lang="it-IT" sz="1400" b="0" strike="noStrike" spc="-1" smtClean="0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0226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72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6591533" y="0"/>
            <a:ext cx="2362646" cy="567055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488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218824" cy="567055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026625" y="2950787"/>
            <a:ext cx="7211322" cy="1908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158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4134" y="3097800"/>
            <a:ext cx="6888429" cy="1081605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3969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84136" y="4315919"/>
            <a:ext cx="6888428" cy="485147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1984" cap="all" spc="165" baseline="0">
                <a:solidFill>
                  <a:schemeClr val="bg1"/>
                </a:solidFill>
                <a:latin typeface="+mn-lt"/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102943" y="2868433"/>
            <a:ext cx="4231762" cy="1039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</p:spTree>
    <p:extLst>
      <p:ext uri="{BB962C8B-B14F-4D97-AF65-F5344CB8AC3E}">
        <p14:creationId xmlns:p14="http://schemas.microsoft.com/office/powerpoint/2010/main" val="418252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80625" cy="567055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434652" y="2950787"/>
            <a:ext cx="7211322" cy="1908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158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6098" y="3097800"/>
            <a:ext cx="6888429" cy="1081605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3969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96099" y="4315919"/>
            <a:ext cx="6888428" cy="485147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1984" cap="all" spc="165" baseline="0">
                <a:solidFill>
                  <a:schemeClr val="bg1"/>
                </a:solidFill>
                <a:latin typeface="+mn-lt"/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2924432" y="2868433"/>
            <a:ext cx="4231762" cy="1039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</p:spTree>
    <p:extLst>
      <p:ext uri="{BB962C8B-B14F-4D97-AF65-F5344CB8AC3E}">
        <p14:creationId xmlns:p14="http://schemas.microsoft.com/office/powerpoint/2010/main" val="283634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907256" y="236979"/>
            <a:ext cx="8316516" cy="1199561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07256" y="1753671"/>
            <a:ext cx="3836240" cy="309920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87532" y="1753670"/>
            <a:ext cx="3836240" cy="309920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943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907256" y="236979"/>
            <a:ext cx="8316516" cy="1199561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07256" y="1701165"/>
            <a:ext cx="3836240" cy="608796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1984" b="1" cap="all" baseline="0">
                <a:solidFill>
                  <a:schemeClr val="accent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81216" y="2446055"/>
            <a:ext cx="3836240" cy="240681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387532" y="1701165"/>
            <a:ext cx="3836240" cy="608796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984" b="1" cap="all" baseline="0">
                <a:solidFill>
                  <a:schemeClr val="accent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61492" y="2446054"/>
            <a:ext cx="3836240" cy="240681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2678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0828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3858990" y="0"/>
            <a:ext cx="2362646" cy="567055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488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02" y="5330580"/>
            <a:ext cx="4007049" cy="3019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80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3858990" y="0"/>
            <a:ext cx="2362646" cy="567055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488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07256" y="236979"/>
            <a:ext cx="8316516" cy="1199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05870" y="1743170"/>
            <a:ext cx="8316516" cy="31097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650612" y="5330580"/>
            <a:ext cx="2137213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15/03/2024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907256" y="5330580"/>
            <a:ext cx="4007049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78842" y="5330580"/>
            <a:ext cx="644930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836758"/>
            <a:ext cx="856853" cy="567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488" noProof="0" dirty="0"/>
          </a:p>
        </p:txBody>
      </p:sp>
    </p:spTree>
    <p:extLst>
      <p:ext uri="{BB962C8B-B14F-4D97-AF65-F5344CB8AC3E}">
        <p14:creationId xmlns:p14="http://schemas.microsoft.com/office/powerpoint/2010/main" val="130166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sldNum="0" hdr="0" ftr="0" dt="0"/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969" b="1" kern="1200" spc="-41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0508" indent="-220508" algn="l" defTabSz="756026" rtl="0" eaLnBrk="1" latinLnBrk="0" hangingPunct="1">
        <a:lnSpc>
          <a:spcPct val="100000"/>
        </a:lnSpc>
        <a:spcBef>
          <a:spcPts val="992"/>
        </a:spcBef>
        <a:spcAft>
          <a:spcPts val="165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165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7531" indent="-151205" algn="l" defTabSz="756026" rtl="0" eaLnBrk="1" latinLnBrk="0" hangingPunct="1">
        <a:lnSpc>
          <a:spcPct val="10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" panose="05000000000000000000" pitchFamily="2" charset="2"/>
        <a:buChar char="§"/>
        <a:defRPr sz="14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68736" indent="-151205" algn="l" defTabSz="756026" rtl="0" eaLnBrk="1" latinLnBrk="0" hangingPunct="1">
        <a:lnSpc>
          <a:spcPct val="10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" panose="05000000000000000000" pitchFamily="2" charset="2"/>
        <a:buChar char="§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19941" indent="-151205" algn="l" defTabSz="756026" rtl="0" eaLnBrk="1" latinLnBrk="0" hangingPunct="1">
        <a:lnSpc>
          <a:spcPct val="10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" panose="05000000000000000000" pitchFamily="2" charset="2"/>
        <a:buChar char="§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71146" indent="-151205" algn="l" defTabSz="756026" rtl="0" eaLnBrk="1" latinLnBrk="0" hangingPunct="1">
        <a:lnSpc>
          <a:spcPct val="10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" panose="05000000000000000000" pitchFamily="2" charset="2"/>
        <a:buChar char="§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909480" indent="-189006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74840" indent="-189006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40200" indent="-189006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405560" indent="-189006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12533" y="2450238"/>
            <a:ext cx="2465469" cy="2653258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22" y="3710359"/>
            <a:ext cx="7056438" cy="124612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22" y="567056"/>
            <a:ext cx="7056438" cy="2989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9195" y="5103496"/>
            <a:ext cx="1323082" cy="3019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2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722" y="5103496"/>
            <a:ext cx="6237387" cy="3019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ctr"/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532" y="4612573"/>
            <a:ext cx="944434" cy="5539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64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/>
            <a:fld id="{97EF5BDC-C53E-46E0-8E03-779DCE821A77}" type="slidenum">
              <a:rPr lang="it-IT" sz="1400" b="0" strike="noStrike" spc="-1" smtClean="0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9297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378013" rtl="0" eaLnBrk="1" latinLnBrk="0" hangingPunct="1">
        <a:spcBef>
          <a:spcPct val="0"/>
        </a:spcBef>
        <a:buNone/>
        <a:defRPr sz="2976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36258" indent="-236258" algn="l" defTabSz="378013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5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614271" indent="-236258" algn="l" defTabSz="378013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92284" indent="-236258" algn="l" defTabSz="378013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2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275794" indent="-141755" algn="l" defTabSz="378013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653807" indent="-141755" algn="l" defTabSz="378013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079071" indent="-189006" algn="l" defTabSz="378013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457084" indent="-189006" algn="l" defTabSz="378013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835097" indent="-189006" algn="l" defTabSz="378013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213110" indent="-189006" algn="l" defTabSz="378013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9712" y="616167"/>
            <a:ext cx="3742432" cy="266867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GERD FOLLOWING SLEEVE GASTRECTOMY &amp; RYGB: IS THERE A WAY TO PREVENT IT?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1231" y="3720045"/>
            <a:ext cx="5899394" cy="175072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it-IT" sz="2315" b="1" dirty="0">
                <a:solidFill>
                  <a:srgbClr val="FFC000"/>
                </a:solidFill>
              </a:rPr>
              <a:t>Dott.ssa Lavinia amato</a:t>
            </a:r>
          </a:p>
          <a:p>
            <a:pPr algn="ctr"/>
            <a:r>
              <a:rPr lang="it-IT" sz="2315" b="1" dirty="0">
                <a:solidFill>
                  <a:srgbClr val="FFC000"/>
                </a:solidFill>
              </a:rPr>
              <a:t>s.c. chirurgia generale</a:t>
            </a:r>
          </a:p>
          <a:p>
            <a:pPr algn="ctr"/>
            <a:r>
              <a:rPr lang="it-IT" sz="2315" b="1" dirty="0" err="1">
                <a:solidFill>
                  <a:srgbClr val="FFC000"/>
                </a:solidFill>
              </a:rPr>
              <a:t>p.o.</a:t>
            </a:r>
            <a:r>
              <a:rPr lang="it-IT" sz="2315" b="1" dirty="0">
                <a:solidFill>
                  <a:srgbClr val="FFC000"/>
                </a:solidFill>
              </a:rPr>
              <a:t> </a:t>
            </a:r>
            <a:r>
              <a:rPr lang="it-IT" sz="2315" b="1" dirty="0" err="1">
                <a:solidFill>
                  <a:srgbClr val="FFC000"/>
                </a:solidFill>
              </a:rPr>
              <a:t>citta’</a:t>
            </a:r>
            <a:r>
              <a:rPr lang="it-IT" sz="2315" b="1" dirty="0">
                <a:solidFill>
                  <a:srgbClr val="FFC000"/>
                </a:solidFill>
              </a:rPr>
              <a:t> di castello-</a:t>
            </a:r>
            <a:r>
              <a:rPr lang="it-IT" sz="2315" b="1" dirty="0" err="1">
                <a:solidFill>
                  <a:srgbClr val="FFC000"/>
                </a:solidFill>
              </a:rPr>
              <a:t>pg</a:t>
            </a:r>
            <a:endParaRPr lang="it-IT" sz="2315" b="1" dirty="0">
              <a:solidFill>
                <a:srgbClr val="FFC000"/>
              </a:solidFill>
            </a:endParaRPr>
          </a:p>
          <a:p>
            <a:pPr algn="ctr"/>
            <a:endParaRPr lang="it-IT" sz="2315" b="1" dirty="0">
              <a:solidFill>
                <a:srgbClr val="FFC000"/>
              </a:solidFill>
            </a:endParaRPr>
          </a:p>
          <a:p>
            <a:pPr algn="ctr"/>
            <a:r>
              <a:rPr lang="it-IT" sz="2315" b="1" dirty="0">
                <a:solidFill>
                  <a:srgbClr val="FFC000"/>
                </a:solidFill>
              </a:rPr>
              <a:t>(resp. Chirurgia bariatrica: dott. </a:t>
            </a:r>
            <a:r>
              <a:rPr lang="it-IT" sz="2315" b="1" dirty="0" err="1">
                <a:solidFill>
                  <a:srgbClr val="FFC000"/>
                </a:solidFill>
              </a:rPr>
              <a:t>alessandro</a:t>
            </a:r>
            <a:r>
              <a:rPr lang="it-IT" sz="2315" b="1" dirty="0">
                <a:solidFill>
                  <a:srgbClr val="FFC000"/>
                </a:solidFill>
              </a:rPr>
              <a:t> </a:t>
            </a:r>
            <a:r>
              <a:rPr lang="it-IT" sz="2315" b="1" dirty="0" err="1">
                <a:solidFill>
                  <a:srgbClr val="FFC000"/>
                </a:solidFill>
              </a:rPr>
              <a:t>contine</a:t>
            </a:r>
            <a:r>
              <a:rPr lang="it-IT" sz="2315" b="1" dirty="0">
                <a:solidFill>
                  <a:srgbClr val="FFC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5F9A84-E046-ECEA-3DC2-5576831A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CBA502-5F34-1EA7-FFC8-7D0B27BC72AC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FE8CA30-A5C8-AC08-C699-563C978BECF3}"/>
              </a:ext>
            </a:extLst>
          </p:cNvPr>
          <p:cNvPicPr/>
          <p:nvPr/>
        </p:nvPicPr>
        <p:blipFill rotWithShape="1">
          <a:blip r:embed="rId2"/>
          <a:srcRect l="21207" t="25134" r="21034" b="20892"/>
          <a:stretch/>
        </p:blipFill>
        <p:spPr>
          <a:xfrm>
            <a:off x="74154" y="83119"/>
            <a:ext cx="7104688" cy="4125321"/>
          </a:xfrm>
          <a:prstGeom prst="rect">
            <a:avLst/>
          </a:prstGeom>
          <a:ln w="0"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0E964B7-E177-CA11-2BB7-0801769F083B}"/>
              </a:ext>
            </a:extLst>
          </p:cNvPr>
          <p:cNvSpPr/>
          <p:nvPr/>
        </p:nvSpPr>
        <p:spPr>
          <a:xfrm>
            <a:off x="2688493" y="1089345"/>
            <a:ext cx="672122" cy="426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63D4D12-6B4B-9886-9CCD-78128B3DD02C}"/>
              </a:ext>
            </a:extLst>
          </p:cNvPr>
          <p:cNvSpPr/>
          <p:nvPr/>
        </p:nvSpPr>
        <p:spPr>
          <a:xfrm>
            <a:off x="4508374" y="1142549"/>
            <a:ext cx="672122" cy="3204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1098604-2590-2218-42EE-2BC775D233A1}"/>
              </a:ext>
            </a:extLst>
          </p:cNvPr>
          <p:cNvCxnSpPr/>
          <p:nvPr/>
        </p:nvCxnSpPr>
        <p:spPr>
          <a:xfrm>
            <a:off x="504000" y="359508"/>
            <a:ext cx="5326277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A4C54E-6D94-AD4A-41FD-FB86AECF5037}"/>
              </a:ext>
            </a:extLst>
          </p:cNvPr>
          <p:cNvSpPr txBox="1"/>
          <p:nvPr/>
        </p:nvSpPr>
        <p:spPr>
          <a:xfrm>
            <a:off x="6261357" y="3042035"/>
            <a:ext cx="359925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1400" b="0" strike="noStrike" spc="-1" dirty="0">
              <a:latin typeface="Arial"/>
            </a:endParaRPr>
          </a:p>
          <a:p>
            <a:pPr algn="ctr"/>
            <a:r>
              <a:rPr lang="it-IT" sz="1400" b="0" strike="noStrike" spc="-1" dirty="0"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Currently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and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going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forward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, more precise,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standardized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methods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are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warranted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to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document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GERD following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bariatric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surgery, due to the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variability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in the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reported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literature. </a:t>
            </a:r>
            <a:r>
              <a:rPr lang="it-IT" sz="1400" b="0" strike="noStrike" spc="-1" dirty="0" err="1">
                <a:latin typeface="Arial"/>
              </a:rPr>
              <a:t>As</a:t>
            </a:r>
            <a:r>
              <a:rPr lang="it-IT" sz="1400" b="0" strike="noStrike" spc="-1" dirty="0">
                <a:latin typeface="Arial"/>
              </a:rPr>
              <a:t> </a:t>
            </a:r>
            <a:r>
              <a:rPr lang="it-IT" sz="1400" b="0" strike="noStrike" spc="-1" dirty="0" err="1">
                <a:latin typeface="Arial"/>
              </a:rPr>
              <a:t>bariatric</a:t>
            </a:r>
            <a:r>
              <a:rPr lang="it-IT" sz="1400" b="0" strike="noStrike" spc="-1" dirty="0">
                <a:latin typeface="Arial"/>
              </a:rPr>
              <a:t> surgery can be </a:t>
            </a:r>
            <a:r>
              <a:rPr lang="it-IT" sz="1400" b="0" strike="noStrike" spc="-1" dirty="0" err="1">
                <a:latin typeface="Arial"/>
              </a:rPr>
              <a:t>both</a:t>
            </a:r>
            <a:r>
              <a:rPr lang="it-IT" sz="1400" b="0" strike="noStrike" spc="-1" dirty="0">
                <a:latin typeface="Arial"/>
              </a:rPr>
              <a:t> the cure and the cause for GERD in the </a:t>
            </a:r>
            <a:r>
              <a:rPr lang="it-IT" sz="1400" b="0" strike="noStrike" spc="-1" dirty="0" err="1">
                <a:latin typeface="Arial"/>
              </a:rPr>
              <a:t>morbidly</a:t>
            </a:r>
            <a:r>
              <a:rPr lang="it-IT" sz="1400" b="0" strike="noStrike" spc="-1" dirty="0">
                <a:latin typeface="Arial"/>
              </a:rPr>
              <a:t> obese </a:t>
            </a:r>
            <a:r>
              <a:rPr lang="it-IT" sz="1400" b="0" strike="noStrike" spc="-1" dirty="0" err="1">
                <a:latin typeface="Arial"/>
              </a:rPr>
              <a:t>population</a:t>
            </a:r>
            <a:r>
              <a:rPr lang="it-IT" sz="1400" b="0" strike="noStrike" spc="-1" dirty="0">
                <a:latin typeface="Arial"/>
              </a:rPr>
              <a:t>,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careful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patient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selection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and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proper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surgical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technique are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paramount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for a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favorable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outcome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.</a:t>
            </a:r>
          </a:p>
          <a:p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7CBD542-7AB9-1101-83C9-79F0A3A6EF79}"/>
              </a:ext>
            </a:extLst>
          </p:cNvPr>
          <p:cNvSpPr/>
          <p:nvPr/>
        </p:nvSpPr>
        <p:spPr>
          <a:xfrm>
            <a:off x="6261357" y="3192074"/>
            <a:ext cx="3650011" cy="234089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57D0D45-4015-690A-4AE9-722F4F3A2443}"/>
              </a:ext>
            </a:extLst>
          </p:cNvPr>
          <p:cNvPicPr/>
          <p:nvPr/>
        </p:nvPicPr>
        <p:blipFill>
          <a:blip r:embed="rId3"/>
          <a:srcRect l="35490" t="21960" r="27006" b="36763"/>
          <a:stretch/>
        </p:blipFill>
        <p:spPr>
          <a:xfrm>
            <a:off x="170906" y="4341868"/>
            <a:ext cx="3599251" cy="1212699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3712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asellaDiTesto 79"/>
          <p:cNvSpPr txBox="1"/>
          <p:nvPr/>
        </p:nvSpPr>
        <p:spPr>
          <a:xfrm>
            <a:off x="589969" y="2670846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108000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3200" spc="-1" dirty="0">
                <a:latin typeface="Arial"/>
              </a:rPr>
              <a:t>«…</a:t>
            </a:r>
            <a:r>
              <a:rPr lang="it-IT" sz="3000" b="0" strike="noStrike" spc="-1" dirty="0" err="1">
                <a:latin typeface="Arial"/>
              </a:rPr>
              <a:t>Bariatric</a:t>
            </a:r>
            <a:r>
              <a:rPr lang="it-IT" sz="3000" b="0" strike="noStrike" spc="-1" dirty="0">
                <a:latin typeface="Arial"/>
              </a:rPr>
              <a:t> </a:t>
            </a:r>
            <a:r>
              <a:rPr lang="it-IT" sz="3000" b="1" strike="noStrike" spc="-1" dirty="0">
                <a:solidFill>
                  <a:srgbClr val="FF0000"/>
                </a:solidFill>
                <a:latin typeface="Arial"/>
              </a:rPr>
              <a:t>Redo-surgery </a:t>
            </a:r>
            <a:r>
              <a:rPr lang="it-IT" sz="3000" b="0" strike="noStrike" spc="-1" dirty="0" err="1">
                <a:latin typeface="Arial"/>
              </a:rPr>
              <a:t>may</a:t>
            </a:r>
            <a:r>
              <a:rPr lang="it-IT" sz="3000" b="0" strike="noStrike" spc="-1" dirty="0">
                <a:latin typeface="Arial"/>
              </a:rPr>
              <a:t> </a:t>
            </a:r>
            <a:r>
              <a:rPr lang="it-IT" sz="3000" b="1" strike="noStrike" spc="-1" dirty="0" err="1">
                <a:solidFill>
                  <a:srgbClr val="FF0000"/>
                </a:solidFill>
                <a:latin typeface="Arial"/>
              </a:rPr>
              <a:t>improve</a:t>
            </a:r>
            <a:r>
              <a:rPr lang="it-IT" sz="3000" b="1" strike="noStrike" spc="-1" dirty="0">
                <a:solidFill>
                  <a:srgbClr val="FF0000"/>
                </a:solidFill>
                <a:latin typeface="Arial"/>
              </a:rPr>
              <a:t> GERD </a:t>
            </a:r>
            <a:r>
              <a:rPr lang="it-IT" sz="3000" b="1" strike="noStrike" spc="-1" dirty="0" err="1">
                <a:solidFill>
                  <a:srgbClr val="FF0000"/>
                </a:solidFill>
                <a:latin typeface="Arial"/>
              </a:rPr>
              <a:t>symptoms</a:t>
            </a:r>
            <a:r>
              <a:rPr lang="it-IT" sz="3000" b="0" strike="noStrike" spc="-1" dirty="0">
                <a:latin typeface="Arial"/>
              </a:rPr>
              <a:t> in obese </a:t>
            </a:r>
            <a:r>
              <a:rPr lang="it-IT" sz="3000" b="0" u="sng" strike="noStrike" spc="-1" dirty="0" err="1">
                <a:latin typeface="Arial"/>
              </a:rPr>
              <a:t>pts</a:t>
            </a:r>
            <a:r>
              <a:rPr lang="it-IT" sz="3000" b="0" u="sng" strike="noStrike" spc="-1" dirty="0">
                <a:latin typeface="Arial"/>
              </a:rPr>
              <a:t> </a:t>
            </a:r>
            <a:r>
              <a:rPr lang="it-IT" sz="3000" b="0" u="sng" strike="noStrike" spc="-1" dirty="0" err="1">
                <a:latin typeface="Arial"/>
              </a:rPr>
              <a:t>who</a:t>
            </a:r>
            <a:r>
              <a:rPr lang="it-IT" sz="3000" b="0" u="sng" strike="noStrike" spc="-1" dirty="0">
                <a:latin typeface="Arial"/>
              </a:rPr>
              <a:t> </a:t>
            </a:r>
            <a:r>
              <a:rPr lang="it-IT" sz="3000" b="0" u="sng" strike="noStrike" spc="-1" dirty="0" err="1">
                <a:latin typeface="Arial"/>
              </a:rPr>
              <a:t>underwent</a:t>
            </a:r>
            <a:r>
              <a:rPr lang="it-IT" sz="3000" b="0" u="sng" strike="noStrike" spc="-1" dirty="0">
                <a:latin typeface="Arial"/>
              </a:rPr>
              <a:t> </a:t>
            </a:r>
            <a:r>
              <a:rPr lang="it-IT" sz="3000" b="0" u="sng" strike="noStrike" spc="-1" dirty="0" err="1">
                <a:latin typeface="Arial"/>
              </a:rPr>
              <a:t>laparoscopic</a:t>
            </a:r>
            <a:r>
              <a:rPr lang="it-IT" sz="3000" b="0" u="sng" strike="noStrike" spc="-1" dirty="0">
                <a:latin typeface="Arial"/>
              </a:rPr>
              <a:t> sleeve </a:t>
            </a:r>
            <a:r>
              <a:rPr lang="it-IT" sz="3000" b="0" u="sng" strike="noStrike" spc="-1" dirty="0" err="1">
                <a:latin typeface="Arial"/>
              </a:rPr>
              <a:t>gastrectomy</a:t>
            </a:r>
            <a:r>
              <a:rPr lang="it-IT" sz="3000" b="0" strike="noStrike" spc="-1" dirty="0">
                <a:latin typeface="Arial"/>
              </a:rPr>
              <a:t>; </a:t>
            </a:r>
            <a:r>
              <a:rPr lang="it-IT" sz="3000" b="0" strike="noStrike" spc="-1" dirty="0" err="1">
                <a:latin typeface="Arial"/>
              </a:rPr>
              <a:t>however</a:t>
            </a:r>
            <a:r>
              <a:rPr lang="it-IT" sz="3000" b="0" strike="noStrike" spc="-1" dirty="0">
                <a:latin typeface="Arial"/>
              </a:rPr>
              <a:t>, the </a:t>
            </a:r>
            <a:r>
              <a:rPr lang="it-IT" sz="3000" b="1" strike="noStrike" spc="-1" dirty="0" err="1">
                <a:solidFill>
                  <a:srgbClr val="FF0000"/>
                </a:solidFill>
                <a:latin typeface="Arial"/>
              </a:rPr>
              <a:t>most</a:t>
            </a:r>
            <a:r>
              <a:rPr lang="it-IT" sz="30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3000" b="1" strike="noStrike" spc="-1" dirty="0" err="1">
                <a:solidFill>
                  <a:srgbClr val="FF0000"/>
                </a:solidFill>
                <a:latin typeface="Arial"/>
              </a:rPr>
              <a:t>favorable</a:t>
            </a:r>
            <a:r>
              <a:rPr lang="it-IT" sz="30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3000" b="1" strike="noStrike" spc="-1" dirty="0" err="1">
                <a:solidFill>
                  <a:srgbClr val="FF0000"/>
                </a:solidFill>
                <a:latin typeface="Arial"/>
              </a:rPr>
              <a:t>effect</a:t>
            </a:r>
            <a:r>
              <a:rPr lang="it-IT" sz="30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3000" b="1" strike="noStrike" spc="-1" dirty="0" err="1">
                <a:solidFill>
                  <a:srgbClr val="FF0000"/>
                </a:solidFill>
                <a:latin typeface="Arial"/>
              </a:rPr>
              <a:t>is</a:t>
            </a:r>
            <a:r>
              <a:rPr lang="it-IT" sz="30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3000" b="1" strike="noStrike" spc="-1" dirty="0" err="1">
                <a:solidFill>
                  <a:srgbClr val="FF0000"/>
                </a:solidFill>
                <a:latin typeface="Arial"/>
              </a:rPr>
              <a:t>likely</a:t>
            </a:r>
            <a:r>
              <a:rPr lang="it-IT" sz="3000" b="1" strike="noStrike" spc="-1" dirty="0">
                <a:solidFill>
                  <a:srgbClr val="FF0000"/>
                </a:solidFill>
                <a:latin typeface="Arial"/>
              </a:rPr>
              <a:t> to be </a:t>
            </a:r>
            <a:r>
              <a:rPr lang="it-IT" sz="3000" b="1" strike="noStrike" spc="-1" dirty="0" err="1">
                <a:solidFill>
                  <a:srgbClr val="FF0000"/>
                </a:solidFill>
                <a:latin typeface="Arial"/>
              </a:rPr>
              <a:t>found</a:t>
            </a:r>
            <a:r>
              <a:rPr lang="it-IT" sz="3000" b="1" strike="noStrike" spc="-1" dirty="0">
                <a:solidFill>
                  <a:srgbClr val="FF0000"/>
                </a:solidFill>
                <a:latin typeface="Arial"/>
              </a:rPr>
              <a:t> after Roux-en-Y </a:t>
            </a:r>
            <a:r>
              <a:rPr lang="it-IT" sz="3000" b="1" strike="noStrike" spc="-1" dirty="0" err="1">
                <a:solidFill>
                  <a:srgbClr val="FF0000"/>
                </a:solidFill>
                <a:latin typeface="Arial"/>
              </a:rPr>
              <a:t>gastric</a:t>
            </a:r>
            <a:r>
              <a:rPr lang="it-IT" sz="3000" b="1" strike="noStrike" spc="-1" dirty="0">
                <a:solidFill>
                  <a:srgbClr val="FF0000"/>
                </a:solidFill>
                <a:latin typeface="Arial"/>
              </a:rPr>
              <a:t> bypass </a:t>
            </a:r>
            <a:r>
              <a:rPr lang="it-IT" sz="3000" b="0" strike="noStrike" spc="-1" dirty="0">
                <a:latin typeface="Arial"/>
              </a:rPr>
              <a:t>surgery…»</a:t>
            </a:r>
          </a:p>
        </p:txBody>
      </p:sp>
      <p:pic>
        <p:nvPicPr>
          <p:cNvPr id="81" name="Immagine 80"/>
          <p:cNvPicPr/>
          <p:nvPr/>
        </p:nvPicPr>
        <p:blipFill>
          <a:blip r:embed="rId2"/>
          <a:srcRect l="21207" t="9260" r="39504" b="62163"/>
          <a:stretch/>
        </p:blipFill>
        <p:spPr>
          <a:xfrm>
            <a:off x="6026575" y="114474"/>
            <a:ext cx="3959640" cy="1619640"/>
          </a:xfrm>
          <a:prstGeom prst="rect">
            <a:avLst/>
          </a:prstGeom>
          <a:ln w="0">
            <a:noFill/>
          </a:ln>
        </p:spPr>
      </p:pic>
      <p:pic>
        <p:nvPicPr>
          <p:cNvPr id="6146" name="Picture 2" descr="Titanium vs. Zirconia Tooth Implants: Which One Is Better Choice?">
            <a:extLst>
              <a:ext uri="{FF2B5EF4-FFF2-40B4-BE49-F238E27FC236}">
                <a16:creationId xmlns:a16="http://schemas.microsoft.com/office/drawing/2014/main" id="{F44603B5-9E6F-967F-8CC4-75A503EF7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20337" r="19124" b="32297"/>
          <a:stretch/>
        </p:blipFill>
        <p:spPr bwMode="auto">
          <a:xfrm>
            <a:off x="312615" y="302043"/>
            <a:ext cx="4173415" cy="16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asellaDiTesto 81"/>
          <p:cNvSpPr txBox="1"/>
          <p:nvPr/>
        </p:nvSpPr>
        <p:spPr>
          <a:xfrm>
            <a:off x="1" y="0"/>
            <a:ext cx="10080624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3200" b="1" strike="noStrike" spc="-1" dirty="0">
                <a:latin typeface="Arial"/>
              </a:rPr>
              <a:t>WHAT ABOUT GERD FOLLOWING RYGB???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504492" y="105571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108000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z="3200" b="0" strike="noStrike" spc="-1" dirty="0">
                <a:latin typeface="Arial"/>
              </a:rPr>
              <a:t>«…</a:t>
            </a:r>
            <a:r>
              <a:rPr lang="it-IT" sz="3200" b="0" strike="noStrike" spc="-1" dirty="0" err="1">
                <a:latin typeface="Arial"/>
              </a:rPr>
              <a:t>Although</a:t>
            </a:r>
            <a:r>
              <a:rPr lang="it-IT" sz="3200" b="0" strike="noStrike" spc="-1" dirty="0">
                <a:latin typeface="Arial"/>
              </a:rPr>
              <a:t> the </a:t>
            </a:r>
            <a:r>
              <a:rPr lang="it-IT" sz="3200" b="0" strike="noStrike" spc="-1" dirty="0" err="1">
                <a:latin typeface="Arial"/>
              </a:rPr>
              <a:t>majority</a:t>
            </a:r>
            <a:r>
              <a:rPr lang="it-IT" sz="3200" b="0" strike="noStrike" spc="-1" dirty="0">
                <a:latin typeface="Arial"/>
              </a:rPr>
              <a:t> of </a:t>
            </a:r>
            <a:r>
              <a:rPr lang="it-IT" sz="3200" b="0" strike="noStrike" spc="-1" dirty="0" err="1">
                <a:latin typeface="Arial"/>
              </a:rPr>
              <a:t>patients</a:t>
            </a:r>
            <a:r>
              <a:rPr lang="it-IT" sz="3200" b="0" strike="noStrike" spc="-1" dirty="0">
                <a:latin typeface="Arial"/>
              </a:rPr>
              <a:t> with GERD after RYGB can be </a:t>
            </a:r>
            <a:r>
              <a:rPr lang="it-IT" sz="3200" b="0" strike="noStrike" spc="-1" dirty="0" err="1">
                <a:latin typeface="Arial"/>
              </a:rPr>
              <a:t>effectively</a:t>
            </a:r>
            <a:r>
              <a:rPr lang="it-IT" sz="3200" b="0" strike="noStrike" spc="-1" dirty="0">
                <a:latin typeface="Arial"/>
              </a:rPr>
              <a:t> </a:t>
            </a:r>
            <a:r>
              <a:rPr lang="it-IT" sz="3200" b="0" strike="noStrike" spc="-1" dirty="0" err="1">
                <a:latin typeface="Arial"/>
              </a:rPr>
              <a:t>managed</a:t>
            </a:r>
            <a:r>
              <a:rPr lang="it-IT" sz="3200" b="0" strike="noStrike" spc="-1" dirty="0">
                <a:latin typeface="Arial"/>
              </a:rPr>
              <a:t> with </a:t>
            </a:r>
            <a:r>
              <a:rPr lang="it-IT" sz="3200" b="0" strike="noStrike" spc="-1" dirty="0" err="1">
                <a:latin typeface="Arial"/>
              </a:rPr>
              <a:t>medical</a:t>
            </a:r>
            <a:r>
              <a:rPr lang="it-IT" sz="3200" b="0" strike="noStrike" spc="-1" dirty="0">
                <a:latin typeface="Arial"/>
              </a:rPr>
              <a:t> therapy, </a:t>
            </a:r>
            <a:r>
              <a:rPr lang="it-IT" sz="3200" b="1" u="sng" strike="noStrike" spc="-1" dirty="0">
                <a:latin typeface="Arial"/>
              </a:rPr>
              <a:t>some </a:t>
            </a:r>
            <a:r>
              <a:rPr lang="it-IT" sz="3200" b="1" u="sng" strike="noStrike" spc="-1" dirty="0" err="1">
                <a:latin typeface="Arial"/>
              </a:rPr>
              <a:t>may</a:t>
            </a:r>
            <a:r>
              <a:rPr lang="it-IT" sz="3200" b="1" u="sng" strike="noStrike" spc="-1" dirty="0">
                <a:latin typeface="Arial"/>
              </a:rPr>
              <a:t> </a:t>
            </a:r>
            <a:r>
              <a:rPr lang="it-IT" sz="3200" b="1" u="sng" strike="noStrike" spc="-1" dirty="0" err="1">
                <a:latin typeface="Arial"/>
              </a:rPr>
              <a:t>require</a:t>
            </a:r>
            <a:r>
              <a:rPr lang="it-IT" sz="3200" b="1" u="sng" strike="noStrike" spc="-1" dirty="0">
                <a:latin typeface="Arial"/>
              </a:rPr>
              <a:t> </a:t>
            </a:r>
            <a:r>
              <a:rPr lang="it-IT" sz="3200" b="1" u="sng" strike="noStrike" spc="-1" dirty="0" err="1">
                <a:latin typeface="Arial"/>
              </a:rPr>
              <a:t>endoscopic</a:t>
            </a:r>
            <a:r>
              <a:rPr lang="it-IT" sz="3200" b="1" u="sng" strike="noStrike" spc="-1" dirty="0">
                <a:latin typeface="Arial"/>
              </a:rPr>
              <a:t> or </a:t>
            </a:r>
            <a:r>
              <a:rPr lang="it-IT" sz="3200" b="1" u="sng" strike="noStrike" spc="-1" dirty="0" err="1">
                <a:latin typeface="Arial"/>
              </a:rPr>
              <a:t>surgical</a:t>
            </a:r>
            <a:r>
              <a:rPr lang="it-IT" sz="3200" b="1" u="sng" strike="noStrike" spc="-1" dirty="0">
                <a:latin typeface="Arial"/>
              </a:rPr>
              <a:t> treatment</a:t>
            </a:r>
            <a:r>
              <a:rPr lang="it-IT" sz="3200" b="0" strike="noStrike" spc="-1" dirty="0">
                <a:latin typeface="Arial"/>
              </a:rPr>
              <a:t>. </a:t>
            </a:r>
            <a:r>
              <a:rPr lang="it-IT" sz="3200" b="1" u="sng" strike="noStrike" spc="-1" dirty="0">
                <a:solidFill>
                  <a:srgbClr val="FF0000"/>
                </a:solidFill>
                <a:latin typeface="Arial"/>
              </a:rPr>
              <a:t>Critical technical </a:t>
            </a:r>
            <a:r>
              <a:rPr lang="it-IT" sz="3200" b="1" u="sng" strike="noStrike" spc="-1" dirty="0" err="1">
                <a:solidFill>
                  <a:srgbClr val="FF0000"/>
                </a:solidFill>
                <a:latin typeface="Arial"/>
              </a:rPr>
              <a:t>elements</a:t>
            </a:r>
            <a:r>
              <a:rPr lang="it-IT" sz="3200" b="1" u="sng" strike="noStrike" spc="-1" dirty="0">
                <a:solidFill>
                  <a:srgbClr val="FF0000"/>
                </a:solidFill>
                <a:latin typeface="Arial"/>
              </a:rPr>
              <a:t> of RYGB </a:t>
            </a:r>
            <a:r>
              <a:rPr lang="it-IT" sz="3200" b="1" u="sng" strike="noStrike" spc="-1" dirty="0" err="1">
                <a:solidFill>
                  <a:srgbClr val="FF0000"/>
                </a:solidFill>
                <a:latin typeface="Arial"/>
              </a:rPr>
              <a:t>should</a:t>
            </a:r>
            <a:r>
              <a:rPr lang="it-IT" sz="3200" b="1" u="sng" strike="noStrike" spc="-1" dirty="0">
                <a:solidFill>
                  <a:srgbClr val="FF0000"/>
                </a:solidFill>
                <a:latin typeface="Arial"/>
              </a:rPr>
              <a:t> be </a:t>
            </a:r>
            <a:r>
              <a:rPr lang="it-IT" sz="3200" b="1" u="sng" strike="noStrike" spc="-1" dirty="0" err="1">
                <a:solidFill>
                  <a:srgbClr val="FF0000"/>
                </a:solidFill>
                <a:latin typeface="Arial"/>
              </a:rPr>
              <a:t>considered</a:t>
            </a:r>
            <a:r>
              <a:rPr lang="it-IT" sz="3200" b="1" u="sng" strike="noStrike" spc="-1" dirty="0">
                <a:solidFill>
                  <a:srgbClr val="FF0000"/>
                </a:solidFill>
                <a:latin typeface="Arial"/>
              </a:rPr>
              <a:t> to reduce the risk of </a:t>
            </a:r>
            <a:r>
              <a:rPr lang="it-IT" sz="3200" b="1" u="sng" strike="noStrike" spc="-1" dirty="0" err="1">
                <a:solidFill>
                  <a:srgbClr val="FF0000"/>
                </a:solidFill>
                <a:latin typeface="Arial"/>
              </a:rPr>
              <a:t>postoperative</a:t>
            </a:r>
            <a:r>
              <a:rPr lang="it-IT" sz="3200" b="1" u="sng" strike="noStrike" spc="-1" dirty="0">
                <a:solidFill>
                  <a:srgbClr val="FF0000"/>
                </a:solidFill>
                <a:latin typeface="Arial"/>
              </a:rPr>
              <a:t> GERD</a:t>
            </a:r>
            <a:r>
              <a:rPr lang="it-IT" sz="3200" b="0" strike="noStrike" spc="-1" dirty="0">
                <a:latin typeface="Arial"/>
              </a:rPr>
              <a:t>…» </a:t>
            </a:r>
          </a:p>
        </p:txBody>
      </p:sp>
      <p:pic>
        <p:nvPicPr>
          <p:cNvPr id="84" name="Immagine 83"/>
          <p:cNvPicPr/>
          <p:nvPr/>
        </p:nvPicPr>
        <p:blipFill>
          <a:blip r:embed="rId2"/>
          <a:srcRect l="22992" t="20416" r="39504" b="58985"/>
          <a:stretch/>
        </p:blipFill>
        <p:spPr>
          <a:xfrm>
            <a:off x="6213538" y="4343950"/>
            <a:ext cx="3779640" cy="1167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asellaDiTesto 84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6" name="CasellaDiTesto 85"/>
          <p:cNvSpPr txBox="1"/>
          <p:nvPr/>
        </p:nvSpPr>
        <p:spPr>
          <a:xfrm>
            <a:off x="-138581" y="1835584"/>
            <a:ext cx="6013223" cy="38604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108000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it-IT" spc="-1" dirty="0">
                <a:latin typeface="Arial"/>
              </a:rPr>
              <a:t>«…</a:t>
            </a:r>
            <a:r>
              <a:rPr lang="it-IT" b="0" strike="noStrike" spc="-1" dirty="0">
                <a:latin typeface="Arial"/>
              </a:rPr>
              <a:t>The </a:t>
            </a:r>
            <a:r>
              <a:rPr lang="it-IT" b="1" u="sng" strike="noStrike" spc="-1" dirty="0" err="1">
                <a:latin typeface="Arial"/>
              </a:rPr>
              <a:t>presence</a:t>
            </a:r>
            <a:r>
              <a:rPr lang="it-IT" b="1" u="sng" strike="noStrike" spc="-1" dirty="0">
                <a:latin typeface="Arial"/>
              </a:rPr>
              <a:t> of GERD </a:t>
            </a:r>
            <a:r>
              <a:rPr lang="it-IT" b="1" u="sng" strike="noStrike" spc="-1" dirty="0" err="1">
                <a:latin typeface="Arial"/>
              </a:rPr>
              <a:t>might</a:t>
            </a:r>
            <a:r>
              <a:rPr lang="it-IT" b="1" u="sng" strike="noStrike" spc="-1" dirty="0">
                <a:latin typeface="Arial"/>
              </a:rPr>
              <a:t> </a:t>
            </a:r>
            <a:r>
              <a:rPr lang="it-IT" b="1" u="sng" strike="noStrike" spc="-1" dirty="0" err="1">
                <a:latin typeface="Arial"/>
              </a:rPr>
              <a:t>represent</a:t>
            </a:r>
            <a:r>
              <a:rPr lang="it-IT" b="1" u="sng" strike="noStrike" spc="-1" dirty="0">
                <a:latin typeface="Arial"/>
              </a:rPr>
              <a:t> a relative </a:t>
            </a:r>
            <a:r>
              <a:rPr lang="it-IT" b="1" u="sng" strike="noStrike" spc="-1" dirty="0" err="1">
                <a:latin typeface="Arial"/>
              </a:rPr>
              <a:t>contraindication</a:t>
            </a:r>
            <a:r>
              <a:rPr lang="it-IT" b="1" u="sng" strike="noStrike" spc="-1" dirty="0">
                <a:latin typeface="Arial"/>
              </a:rPr>
              <a:t> for sleeve </a:t>
            </a:r>
            <a:r>
              <a:rPr lang="it-IT" b="1" u="sng" strike="noStrike" spc="-1" dirty="0" err="1">
                <a:latin typeface="Arial"/>
              </a:rPr>
              <a:t>gastrectomy</a:t>
            </a:r>
            <a:r>
              <a:rPr lang="it-IT" b="1" u="sng" strike="noStrike" spc="-1" dirty="0">
                <a:latin typeface="Arial"/>
              </a:rPr>
              <a:t> or </a:t>
            </a:r>
            <a:r>
              <a:rPr lang="it-IT" b="1" u="sng" strike="noStrike" spc="-1" dirty="0" err="1">
                <a:latin typeface="Arial"/>
              </a:rPr>
              <a:t>gastric</a:t>
            </a:r>
            <a:r>
              <a:rPr lang="it-IT" b="1" u="sng" strike="noStrike" spc="-1" dirty="0">
                <a:latin typeface="Arial"/>
              </a:rPr>
              <a:t> </a:t>
            </a:r>
            <a:r>
              <a:rPr lang="it-IT" b="1" u="sng" strike="noStrike" spc="-1" dirty="0" err="1">
                <a:latin typeface="Arial"/>
              </a:rPr>
              <a:t>banding</a:t>
            </a:r>
            <a:r>
              <a:rPr lang="it-IT" b="1" u="sng" strike="noStrike" spc="-1" dirty="0">
                <a:latin typeface="Arial"/>
              </a:rPr>
              <a:t> or </a:t>
            </a:r>
            <a:r>
              <a:rPr lang="it-IT" b="1" u="sng" strike="noStrike" spc="-1" dirty="0" err="1">
                <a:latin typeface="Arial"/>
              </a:rPr>
              <a:t>both</a:t>
            </a:r>
            <a:r>
              <a:rPr lang="it-IT" b="0" strike="noStrike" spc="-1" dirty="0">
                <a:latin typeface="Arial"/>
              </a:rPr>
              <a:t>.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Gastric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 bypass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might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 be the procedure of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choice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 in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morbid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 obese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patients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 with GERD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symptoms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 or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findings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 or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both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…»</a:t>
            </a:r>
          </a:p>
        </p:txBody>
      </p:sp>
      <p:pic>
        <p:nvPicPr>
          <p:cNvPr id="87" name="Immagine 86"/>
          <p:cNvPicPr/>
          <p:nvPr/>
        </p:nvPicPr>
        <p:blipFill rotWithShape="1">
          <a:blip r:embed="rId2"/>
          <a:srcRect l="24030" t="20416" r="38468" b="63704"/>
          <a:stretch/>
        </p:blipFill>
        <p:spPr>
          <a:xfrm>
            <a:off x="4645345" y="358275"/>
            <a:ext cx="3779640" cy="899640"/>
          </a:xfrm>
          <a:prstGeom prst="rect">
            <a:avLst/>
          </a:prstGeom>
          <a:ln w="0">
            <a:noFill/>
          </a:ln>
        </p:spPr>
      </p:pic>
      <p:pic>
        <p:nvPicPr>
          <p:cNvPr id="88" name="Immagine 87"/>
          <p:cNvPicPr/>
          <p:nvPr/>
        </p:nvPicPr>
        <p:blipFill rotWithShape="1">
          <a:blip r:embed="rId3"/>
          <a:srcRect l="22992" t="9260" r="39504" b="67085"/>
          <a:stretch/>
        </p:blipFill>
        <p:spPr>
          <a:xfrm>
            <a:off x="344185" y="144370"/>
            <a:ext cx="3779640" cy="1340553"/>
          </a:xfrm>
          <a:prstGeom prst="rect">
            <a:avLst/>
          </a:prstGeom>
          <a:ln w="0">
            <a:noFill/>
          </a:ln>
        </p:spPr>
      </p:pic>
      <p:sp>
        <p:nvSpPr>
          <p:cNvPr id="89" name="CasellaDiTesto 88"/>
          <p:cNvSpPr txBox="1"/>
          <p:nvPr/>
        </p:nvSpPr>
        <p:spPr>
          <a:xfrm>
            <a:off x="0" y="3716470"/>
            <a:ext cx="6013222" cy="1882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it-IT" b="1" strike="noStrike" spc="-1" dirty="0">
                <a:latin typeface="Arial"/>
              </a:rPr>
              <a:t>«…</a:t>
            </a:r>
            <a:r>
              <a:rPr lang="it-IT" b="1" strike="noStrike" spc="-1" dirty="0" err="1">
                <a:latin typeface="Arial"/>
              </a:rPr>
              <a:t>Compared</a:t>
            </a:r>
            <a:r>
              <a:rPr lang="it-IT" b="1" strike="noStrike" spc="-1" dirty="0">
                <a:latin typeface="Arial"/>
              </a:rPr>
              <a:t> with LSG, LRYGB </a:t>
            </a:r>
            <a:r>
              <a:rPr lang="it-IT" b="1" strike="noStrike" spc="-1" dirty="0" err="1">
                <a:latin typeface="Arial"/>
              </a:rPr>
              <a:t>had</a:t>
            </a:r>
            <a:r>
              <a:rPr lang="it-IT" b="1" strike="noStrike" spc="-1" dirty="0">
                <a:latin typeface="Arial"/>
              </a:rPr>
              <a:t> a </a:t>
            </a:r>
            <a:r>
              <a:rPr lang="it-IT" b="1" strike="noStrike" spc="-1" dirty="0" err="1">
                <a:latin typeface="Arial"/>
              </a:rPr>
              <a:t>better</a:t>
            </a:r>
            <a:r>
              <a:rPr lang="it-IT" b="1" strike="noStrike" spc="-1" dirty="0">
                <a:latin typeface="Arial"/>
              </a:rPr>
              <a:t> </a:t>
            </a:r>
            <a:r>
              <a:rPr lang="it-IT" b="1" strike="noStrike" spc="-1" dirty="0" err="1">
                <a:latin typeface="Arial"/>
              </a:rPr>
              <a:t>effect</a:t>
            </a:r>
            <a:r>
              <a:rPr lang="it-IT" b="1" strike="noStrike" spc="-1" dirty="0">
                <a:latin typeface="Arial"/>
              </a:rPr>
              <a:t> on GERD </a:t>
            </a:r>
            <a:r>
              <a:rPr lang="it-IT" b="0" strike="noStrike" spc="-1" dirty="0">
                <a:latin typeface="Arial"/>
              </a:rPr>
              <a:t>(OR = 0.19, 95% CI 0.12-0.30, </a:t>
            </a:r>
            <a:r>
              <a:rPr lang="it-IT" b="1" u="sng" strike="noStrike" spc="-1" dirty="0">
                <a:latin typeface="Arial"/>
              </a:rPr>
              <a:t>p &lt; 0.001</a:t>
            </a:r>
            <a:r>
              <a:rPr lang="it-IT" b="0" strike="noStrike" spc="-1" dirty="0">
                <a:latin typeface="Arial"/>
              </a:rPr>
              <a:t>). </a:t>
            </a:r>
          </a:p>
          <a:p>
            <a:pPr algn="ctr"/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LRYGB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was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 more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effective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 for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treating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 GERD in obese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patients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than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 LSG and the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incidence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 of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newly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onset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 GERD after LRYGB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was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b="1" strike="noStrike" spc="-1" dirty="0" err="1">
                <a:solidFill>
                  <a:srgbClr val="FF0000"/>
                </a:solidFill>
                <a:latin typeface="Arial"/>
              </a:rPr>
              <a:t>lower</a:t>
            </a:r>
            <a:r>
              <a:rPr lang="it-IT" b="1" strike="noStrike" spc="-1" dirty="0">
                <a:solidFill>
                  <a:srgbClr val="FF0000"/>
                </a:solidFill>
                <a:latin typeface="Arial"/>
              </a:rPr>
              <a:t>…»</a:t>
            </a:r>
          </a:p>
        </p:txBody>
      </p:sp>
      <p:pic>
        <p:nvPicPr>
          <p:cNvPr id="90" name="Immagine 89"/>
          <p:cNvPicPr/>
          <p:nvPr/>
        </p:nvPicPr>
        <p:blipFill>
          <a:blip r:embed="rId4"/>
          <a:srcRect l="23213" t="9522" r="37498" b="23808"/>
          <a:stretch/>
        </p:blipFill>
        <p:spPr>
          <a:xfrm>
            <a:off x="6033046" y="1818910"/>
            <a:ext cx="3959640" cy="3779640"/>
          </a:xfrm>
          <a:prstGeom prst="rect">
            <a:avLst/>
          </a:prstGeom>
          <a:ln w="0">
            <a:noFill/>
          </a:ln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F901BB90-BB85-C2EE-1836-64DEACEF1152}"/>
              </a:ext>
            </a:extLst>
          </p:cNvPr>
          <p:cNvCxnSpPr/>
          <p:nvPr/>
        </p:nvCxnSpPr>
        <p:spPr>
          <a:xfrm>
            <a:off x="7526215" y="5033108"/>
            <a:ext cx="1781908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E8D6D0C-BEF3-7D8E-244B-C6790CC1583B}"/>
              </a:ext>
            </a:extLst>
          </p:cNvPr>
          <p:cNvCxnSpPr/>
          <p:nvPr/>
        </p:nvCxnSpPr>
        <p:spPr>
          <a:xfrm>
            <a:off x="7237046" y="5312275"/>
            <a:ext cx="1531816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5E2CE3-8E87-DF0D-C1EE-F9AFD6CE0955}"/>
              </a:ext>
            </a:extLst>
          </p:cNvPr>
          <p:cNvSpPr txBox="1"/>
          <p:nvPr/>
        </p:nvSpPr>
        <p:spPr>
          <a:xfrm>
            <a:off x="7776308" y="2633785"/>
            <a:ext cx="1781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WHAT IF RYGB ISN’T POSSIBLE?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asellaDiTesto 90"/>
          <p:cNvSpPr txBox="1"/>
          <p:nvPr/>
        </p:nvSpPr>
        <p:spPr>
          <a:xfrm>
            <a:off x="5936310" y="713934"/>
            <a:ext cx="3415825" cy="4585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2" name="CasellaDiTesto 91"/>
          <p:cNvSpPr txBox="1"/>
          <p:nvPr/>
        </p:nvSpPr>
        <p:spPr>
          <a:xfrm>
            <a:off x="214830" y="1877525"/>
            <a:ext cx="6342277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56500" lnSpcReduction="20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On multivariate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analysis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, the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strongest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predictors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of GERD after SG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were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endoscopically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identified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esophagitis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3200" b="0" strike="noStrike" spc="-1" dirty="0">
                <a:latin typeface="Arial"/>
              </a:rPr>
              <a:t>(</a:t>
            </a:r>
            <a:r>
              <a:rPr lang="it-IT" sz="3200" b="0" strike="noStrike" spc="-1" dirty="0" err="1">
                <a:latin typeface="Arial"/>
              </a:rPr>
              <a:t>odds</a:t>
            </a:r>
            <a:r>
              <a:rPr lang="it-IT" sz="3200" b="0" strike="noStrike" spc="-1" dirty="0">
                <a:latin typeface="Arial"/>
              </a:rPr>
              <a:t> ratio [OR] 2.79; 95% confidence </a:t>
            </a:r>
            <a:r>
              <a:rPr lang="it-IT" sz="3200" b="0" strike="noStrike" spc="-1" dirty="0" err="1">
                <a:latin typeface="Arial"/>
              </a:rPr>
              <a:t>interval</a:t>
            </a:r>
            <a:r>
              <a:rPr lang="it-IT" sz="3200" b="0" strike="noStrike" spc="-1" dirty="0">
                <a:latin typeface="Arial"/>
              </a:rPr>
              <a:t> [CI]1.17-6.69; p = 0.02) 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and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biopsy-proven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esophagitis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3200" b="0" strike="noStrike" spc="-1" dirty="0">
                <a:latin typeface="Arial"/>
              </a:rPr>
              <a:t>(OR 2.80; 95% CI 1.06-7.37; p = 0.04). Male </a:t>
            </a:r>
            <a:r>
              <a:rPr lang="it-IT" sz="3200" b="0" strike="noStrike" spc="-1" dirty="0" err="1">
                <a:latin typeface="Arial"/>
              </a:rPr>
              <a:t>patients</a:t>
            </a:r>
            <a:r>
              <a:rPr lang="it-IT" sz="3200" b="0" strike="noStrike" spc="-1" dirty="0">
                <a:latin typeface="Arial"/>
              </a:rPr>
              <a:t> </a:t>
            </a:r>
            <a:r>
              <a:rPr lang="it-IT" sz="3200" b="0" strike="noStrike" spc="-1" dirty="0" err="1">
                <a:latin typeface="Arial"/>
              </a:rPr>
              <a:t>were</a:t>
            </a:r>
            <a:r>
              <a:rPr lang="it-IT" sz="3200" b="0" strike="noStrike" spc="-1" dirty="0">
                <a:latin typeface="Arial"/>
              </a:rPr>
              <a:t> </a:t>
            </a:r>
            <a:r>
              <a:rPr lang="it-IT" sz="3200" b="0" strike="noStrike" spc="-1" dirty="0" err="1">
                <a:latin typeface="Arial"/>
              </a:rPr>
              <a:t>less</a:t>
            </a:r>
            <a:r>
              <a:rPr lang="it-IT" sz="3200" b="0" strike="noStrike" spc="-1" dirty="0">
                <a:latin typeface="Arial"/>
              </a:rPr>
              <a:t> </a:t>
            </a:r>
            <a:r>
              <a:rPr lang="it-IT" sz="3200" b="0" strike="noStrike" spc="-1" dirty="0" err="1">
                <a:latin typeface="Arial"/>
              </a:rPr>
              <a:t>likely</a:t>
            </a:r>
            <a:r>
              <a:rPr lang="it-IT" sz="3200" b="0" strike="noStrike" spc="-1" dirty="0">
                <a:latin typeface="Arial"/>
              </a:rPr>
              <a:t> to </a:t>
            </a:r>
            <a:r>
              <a:rPr lang="it-IT" sz="3200" b="0" strike="noStrike" spc="-1" dirty="0" err="1">
                <a:latin typeface="Arial"/>
              </a:rPr>
              <a:t>develop</a:t>
            </a:r>
            <a:r>
              <a:rPr lang="it-IT" sz="3200" b="0" strike="noStrike" spc="-1" dirty="0">
                <a:latin typeface="Arial"/>
              </a:rPr>
              <a:t> GERD after SG (OR 0.23; 95% CI 0.06-0.85; p = 0.03).</a:t>
            </a:r>
          </a:p>
          <a:p>
            <a:pPr marL="108000" algn="ctr">
              <a:spcBef>
                <a:spcPts val="1417"/>
              </a:spcBef>
              <a:buClr>
                <a:srgbClr val="000000"/>
              </a:buClr>
              <a:buSzPct val="45000"/>
            </a:pPr>
            <a:endParaRPr lang="it-IT" sz="3200" b="0" strike="noStrike" spc="-1" dirty="0"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 dirty="0">
                <a:latin typeface="Arial"/>
              </a:rPr>
              <a:t>«…</a:t>
            </a:r>
            <a:r>
              <a:rPr lang="it-IT" sz="3200" b="0" strike="noStrike" spc="-1" dirty="0" err="1">
                <a:latin typeface="Arial"/>
              </a:rPr>
              <a:t>Conclusion</a:t>
            </a:r>
            <a:r>
              <a:rPr lang="it-IT" sz="3200" b="0" strike="noStrike" spc="-1" dirty="0">
                <a:latin typeface="Arial"/>
              </a:rPr>
              <a:t>: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Our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findings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strengthen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the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rationale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for routine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preoperative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endoscopy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and highlight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critical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clinical and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endoscopic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criteria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that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should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prompt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consideration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of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alternatives</a:t>
            </a:r>
            <a:r>
              <a:rPr lang="it-IT" sz="3200" b="1" strike="noStrike" spc="-1" dirty="0">
                <a:solidFill>
                  <a:srgbClr val="FF0000"/>
                </a:solidFill>
                <a:latin typeface="Arial"/>
              </a:rPr>
              <a:t> to SG for weight </a:t>
            </a:r>
            <a:r>
              <a:rPr lang="it-IT" sz="3200" b="1" strike="noStrike" spc="-1" dirty="0" err="1">
                <a:solidFill>
                  <a:srgbClr val="FF0000"/>
                </a:solidFill>
                <a:latin typeface="Arial"/>
              </a:rPr>
              <a:t>loss</a:t>
            </a:r>
            <a:r>
              <a:rPr lang="it-IT" sz="3200" b="0" strike="noStrike" spc="-1" dirty="0">
                <a:latin typeface="Arial"/>
              </a:rPr>
              <a:t>…»</a:t>
            </a:r>
          </a:p>
        </p:txBody>
      </p:sp>
      <p:pic>
        <p:nvPicPr>
          <p:cNvPr id="93" name="Immagine 92"/>
          <p:cNvPicPr/>
          <p:nvPr/>
        </p:nvPicPr>
        <p:blipFill rotWithShape="1">
          <a:blip r:embed="rId2"/>
          <a:srcRect l="22992" t="28308" r="37719" b="54988"/>
          <a:stretch/>
        </p:blipFill>
        <p:spPr>
          <a:xfrm>
            <a:off x="2918277" y="77040"/>
            <a:ext cx="4243086" cy="1172520"/>
          </a:xfrm>
          <a:prstGeom prst="rect">
            <a:avLst/>
          </a:prstGeom>
          <a:ln w="0"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7B94731-9427-B00E-2206-641D123F7AF2}"/>
              </a:ext>
            </a:extLst>
          </p:cNvPr>
          <p:cNvSpPr/>
          <p:nvPr/>
        </p:nvSpPr>
        <p:spPr>
          <a:xfrm>
            <a:off x="2922954" y="85969"/>
            <a:ext cx="4251569" cy="1156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0" name="Picture 2" descr="JCM | Free Full-Text | Gastroesophageal Reflux Disease in Obesity: Bariatric  Surgery as Both the Cause and the Cure in the Morbidly Obese Population">
            <a:extLst>
              <a:ext uri="{FF2B5EF4-FFF2-40B4-BE49-F238E27FC236}">
                <a16:creationId xmlns:a16="http://schemas.microsoft.com/office/drawing/2014/main" id="{C35D4C8D-721B-8DB0-7469-76891208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88" y="2845914"/>
            <a:ext cx="3101429" cy="27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D3E1598-8909-5947-2D15-50D996D2F107}"/>
              </a:ext>
            </a:extLst>
          </p:cNvPr>
          <p:cNvSpPr/>
          <p:nvPr/>
        </p:nvSpPr>
        <p:spPr>
          <a:xfrm>
            <a:off x="312615" y="3782646"/>
            <a:ext cx="6299200" cy="139895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asellaDiTesto 94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pic>
        <p:nvPicPr>
          <p:cNvPr id="96" name="Immagine 95"/>
          <p:cNvPicPr/>
          <p:nvPr/>
        </p:nvPicPr>
        <p:blipFill>
          <a:blip r:embed="rId2"/>
          <a:stretch/>
        </p:blipFill>
        <p:spPr>
          <a:xfrm>
            <a:off x="2196123" y="126797"/>
            <a:ext cx="7635769" cy="4549715"/>
          </a:xfrm>
          <a:prstGeom prst="rect">
            <a:avLst/>
          </a:prstGeom>
          <a:ln w="0">
            <a:noFill/>
          </a:ln>
        </p:spPr>
      </p:pic>
      <p:sp>
        <p:nvSpPr>
          <p:cNvPr id="97" name="CasellaDiTesto 96"/>
          <p:cNvSpPr txBox="1"/>
          <p:nvPr/>
        </p:nvSpPr>
        <p:spPr>
          <a:xfrm>
            <a:off x="0" y="4850705"/>
            <a:ext cx="10080625" cy="194140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it-IT" sz="1200" b="1" strike="noStrike" spc="-1" dirty="0">
                <a:solidFill>
                  <a:schemeClr val="bg1"/>
                </a:solidFill>
                <a:latin typeface="Arial"/>
              </a:rPr>
              <a:t>Figure 1. </a:t>
            </a:r>
            <a:r>
              <a:rPr lang="it-IT" sz="1200" b="1" strike="noStrike" spc="-1" dirty="0" err="1">
                <a:latin typeface="Arial"/>
              </a:rPr>
              <a:t>Algorithmic</a:t>
            </a:r>
            <a:r>
              <a:rPr lang="it-IT" sz="1200" b="1" strike="noStrike" spc="-1" dirty="0">
                <a:latin typeface="Arial"/>
              </a:rPr>
              <a:t> </a:t>
            </a:r>
            <a:r>
              <a:rPr lang="it-IT" sz="1200" b="1" strike="noStrike" spc="-1" dirty="0" err="1">
                <a:latin typeface="Arial"/>
              </a:rPr>
              <a:t>approach</a:t>
            </a:r>
            <a:r>
              <a:rPr lang="it-IT" sz="1200" b="1" strike="noStrike" spc="-1" dirty="0">
                <a:latin typeface="Arial"/>
              </a:rPr>
              <a:t> for the </a:t>
            </a:r>
            <a:r>
              <a:rPr lang="it-IT" sz="1200" b="1" strike="noStrike" spc="-1" dirty="0" err="1">
                <a:latin typeface="Arial"/>
              </a:rPr>
              <a:t>evaluation</a:t>
            </a:r>
            <a:r>
              <a:rPr lang="it-IT" sz="1200" b="1" strike="noStrike" spc="-1" dirty="0">
                <a:latin typeface="Arial"/>
              </a:rPr>
              <a:t> and management of GERD after SG</a:t>
            </a:r>
            <a:r>
              <a:rPr lang="it-IT" sz="1200" b="1" strike="noStrike" spc="-1" dirty="0">
                <a:solidFill>
                  <a:schemeClr val="bg1"/>
                </a:solidFill>
                <a:latin typeface="Arial"/>
              </a:rPr>
              <a:t>. GERD, </a:t>
            </a:r>
            <a:r>
              <a:rPr lang="it-IT" sz="1200" b="1" strike="noStrike" spc="-1" dirty="0" err="1">
                <a:solidFill>
                  <a:schemeClr val="bg1"/>
                </a:solidFill>
                <a:latin typeface="Arial"/>
              </a:rPr>
              <a:t>gastroesophageal</a:t>
            </a:r>
            <a:r>
              <a:rPr lang="it-IT" sz="1200" b="1" strike="noStrike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chemeClr val="bg1"/>
                </a:solidFill>
                <a:latin typeface="Arial"/>
              </a:rPr>
              <a:t>reflux</a:t>
            </a:r>
            <a:r>
              <a:rPr lang="it-IT" sz="1200" b="1" strike="noStrike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chemeClr val="bg1"/>
                </a:solidFill>
                <a:latin typeface="Arial"/>
              </a:rPr>
              <a:t>disease</a:t>
            </a:r>
            <a:r>
              <a:rPr lang="it-IT" sz="1200" b="1" strike="noStrike" spc="-1" dirty="0">
                <a:solidFill>
                  <a:schemeClr val="bg1"/>
                </a:solidFill>
                <a:latin typeface="Arial"/>
              </a:rPr>
              <a:t>; SG, sleeve </a:t>
            </a:r>
            <a:r>
              <a:rPr lang="it-IT" sz="1200" b="1" strike="noStrike" spc="-1" dirty="0" err="1">
                <a:solidFill>
                  <a:schemeClr val="bg1"/>
                </a:solidFill>
                <a:latin typeface="Arial"/>
              </a:rPr>
              <a:t>gastrectomy</a:t>
            </a:r>
            <a:r>
              <a:rPr lang="it-IT" sz="1200" b="1" strike="noStrike" spc="-1" dirty="0">
                <a:solidFill>
                  <a:schemeClr val="bg1"/>
                </a:solidFill>
                <a:latin typeface="Arial"/>
              </a:rPr>
              <a:t>; GI, </a:t>
            </a:r>
            <a:r>
              <a:rPr lang="it-IT" sz="1200" b="1" strike="noStrike" spc="-1" dirty="0" err="1">
                <a:solidFill>
                  <a:schemeClr val="bg1"/>
                </a:solidFill>
                <a:latin typeface="Arial"/>
              </a:rPr>
              <a:t>gastrointestinal</a:t>
            </a:r>
            <a:r>
              <a:rPr lang="it-IT" sz="1200" b="1" strike="noStrike" spc="-1" dirty="0">
                <a:solidFill>
                  <a:schemeClr val="bg1"/>
                </a:solidFill>
                <a:latin typeface="Arial"/>
              </a:rPr>
              <a:t>; 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EGD,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esophagogastroduodenoscopy</a:t>
            </a:r>
            <a:r>
              <a:rPr lang="it-IT" sz="1200" b="1" strike="noStrike" spc="-1" dirty="0">
                <a:solidFill>
                  <a:schemeClr val="bg1"/>
                </a:solidFill>
                <a:latin typeface="Arial"/>
              </a:rPr>
              <a:t>; PPI, </a:t>
            </a:r>
            <a:r>
              <a:rPr lang="it-IT" sz="1200" b="1" strike="noStrike" spc="-1" dirty="0" err="1">
                <a:solidFill>
                  <a:schemeClr val="bg1"/>
                </a:solidFill>
                <a:latin typeface="Arial"/>
              </a:rPr>
              <a:t>proton</a:t>
            </a:r>
            <a:r>
              <a:rPr lang="it-IT" sz="1200" b="1" strike="noStrike" spc="-1" dirty="0">
                <a:solidFill>
                  <a:schemeClr val="bg1"/>
                </a:solidFill>
                <a:latin typeface="Arial"/>
              </a:rPr>
              <a:t>-pump </a:t>
            </a:r>
            <a:r>
              <a:rPr lang="it-IT" sz="1200" b="1" strike="noStrike" spc="-1" dirty="0" err="1">
                <a:solidFill>
                  <a:schemeClr val="bg1"/>
                </a:solidFill>
                <a:latin typeface="Arial"/>
              </a:rPr>
              <a:t>inhibitor</a:t>
            </a:r>
            <a:r>
              <a:rPr lang="it-IT" sz="1200" b="1" strike="noStrike" spc="-1" dirty="0">
                <a:solidFill>
                  <a:schemeClr val="bg1"/>
                </a:solidFill>
                <a:latin typeface="Arial"/>
              </a:rPr>
              <a:t>; </a:t>
            </a:r>
            <a:r>
              <a:rPr lang="it-IT" sz="1200" b="1" strike="noStrike" spc="-1" dirty="0" err="1">
                <a:solidFill>
                  <a:schemeClr val="bg1"/>
                </a:solidFill>
                <a:latin typeface="Arial"/>
              </a:rPr>
              <a:t>DDx</a:t>
            </a:r>
            <a:r>
              <a:rPr lang="it-IT" sz="1200" b="1" strike="noStrike" spc="-1" dirty="0">
                <a:solidFill>
                  <a:schemeClr val="bg1"/>
                </a:solidFill>
                <a:latin typeface="Arial"/>
              </a:rPr>
              <a:t>, </a:t>
            </a:r>
            <a:r>
              <a:rPr lang="it-IT" sz="1200" b="1" strike="noStrike" spc="-1" dirty="0" err="1">
                <a:solidFill>
                  <a:schemeClr val="bg1"/>
                </a:solidFill>
                <a:latin typeface="Arial"/>
              </a:rPr>
              <a:t>differential</a:t>
            </a:r>
            <a:r>
              <a:rPr lang="it-IT" sz="1200" b="1" strike="noStrike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chemeClr val="bg1"/>
                </a:solidFill>
                <a:latin typeface="Arial"/>
              </a:rPr>
              <a:t>diagnosis</a:t>
            </a:r>
            <a:r>
              <a:rPr lang="it-IT" sz="1200" b="1" strike="noStrike" spc="-1" dirty="0">
                <a:solidFill>
                  <a:schemeClr val="bg1"/>
                </a:solidFill>
                <a:latin typeface="Arial"/>
              </a:rPr>
              <a:t>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1F04C1-4F2F-08BB-E7B7-89E560CCF566}"/>
              </a:ext>
            </a:extLst>
          </p:cNvPr>
          <p:cNvSpPr txBox="1"/>
          <p:nvPr/>
        </p:nvSpPr>
        <p:spPr>
          <a:xfrm>
            <a:off x="2407890" y="4097729"/>
            <a:ext cx="2672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strike="noStrike" spc="-1" dirty="0">
                <a:solidFill>
                  <a:schemeClr val="bg1"/>
                </a:solidFill>
                <a:latin typeface="Arial"/>
              </a:rPr>
              <a:t>EGD: </a:t>
            </a:r>
            <a:r>
              <a:rPr lang="it-IT" sz="1000" b="1" strike="noStrike" spc="-1" dirty="0" err="1">
                <a:solidFill>
                  <a:schemeClr val="bg1"/>
                </a:solidFill>
                <a:latin typeface="Arial"/>
              </a:rPr>
              <a:t>esophagogastroduodenoscopy</a:t>
            </a:r>
            <a:endParaRPr lang="it-IT" sz="1000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A15BD380-2235-B561-6DE7-DFABF6C63254}"/>
              </a:ext>
            </a:extLst>
          </p:cNvPr>
          <p:cNvSpPr/>
          <p:nvPr/>
        </p:nvSpPr>
        <p:spPr>
          <a:xfrm>
            <a:off x="2407890" y="1995550"/>
            <a:ext cx="416625" cy="2571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BA7F069-0911-ADFB-AB9B-278B953D972C}"/>
              </a:ext>
            </a:extLst>
          </p:cNvPr>
          <p:cNvSpPr txBox="1"/>
          <p:nvPr/>
        </p:nvSpPr>
        <p:spPr>
          <a:xfrm>
            <a:off x="6228329" y="481871"/>
            <a:ext cx="3764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THE IMPORTANCE OF EGD!!!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4FD05E-A45B-E719-3D22-C0CA0F648068}"/>
              </a:ext>
            </a:extLst>
          </p:cNvPr>
          <p:cNvSpPr/>
          <p:nvPr/>
        </p:nvSpPr>
        <p:spPr>
          <a:xfrm>
            <a:off x="6486770" y="420199"/>
            <a:ext cx="3251200" cy="8789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0" name="Immagine 99"/>
          <p:cNvPicPr/>
          <p:nvPr/>
        </p:nvPicPr>
        <p:blipFill>
          <a:blip r:embed="rId3"/>
          <a:srcRect l="22992" t="18786" r="39504" b="55811"/>
          <a:stretch/>
        </p:blipFill>
        <p:spPr>
          <a:xfrm>
            <a:off x="87375" y="126797"/>
            <a:ext cx="3116933" cy="1172340"/>
          </a:xfrm>
          <a:prstGeom prst="rect">
            <a:avLst/>
          </a:prstGeom>
          <a:ln w="0">
            <a:noFill/>
          </a:ln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33E31138-951F-6638-16A1-F23F760AF8BE}"/>
              </a:ext>
            </a:extLst>
          </p:cNvPr>
          <p:cNvSpPr/>
          <p:nvPr/>
        </p:nvSpPr>
        <p:spPr>
          <a:xfrm>
            <a:off x="4156194" y="2011231"/>
            <a:ext cx="416625" cy="2571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B00891F8-0A76-518E-5442-43EA64B0648B}"/>
              </a:ext>
            </a:extLst>
          </p:cNvPr>
          <p:cNvSpPr/>
          <p:nvPr/>
        </p:nvSpPr>
        <p:spPr>
          <a:xfrm>
            <a:off x="6194444" y="1995550"/>
            <a:ext cx="416625" cy="2571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C453FF96-C9F0-00A5-A1FF-998FE26ED1BF}"/>
              </a:ext>
            </a:extLst>
          </p:cNvPr>
          <p:cNvSpPr/>
          <p:nvPr/>
        </p:nvSpPr>
        <p:spPr>
          <a:xfrm>
            <a:off x="8232694" y="1995550"/>
            <a:ext cx="416625" cy="2571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03B47992-A27D-E311-884D-FD84B60AFC8B}"/>
              </a:ext>
            </a:extLst>
          </p:cNvPr>
          <p:cNvSpPr/>
          <p:nvPr/>
        </p:nvSpPr>
        <p:spPr>
          <a:xfrm>
            <a:off x="2407889" y="4086782"/>
            <a:ext cx="416625" cy="2571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F3598D-0BC0-4619-4711-CA32FD0E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D265E35-AD2F-5B30-9DD9-1F2ABE32913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5970" y="54708"/>
            <a:ext cx="8643815" cy="4259384"/>
          </a:xfrm>
          <a:prstGeom prst="rect">
            <a:avLst/>
          </a:prstGeom>
          <a:ln w="0">
            <a:noFill/>
          </a:ln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191BDA-25F6-222E-5BDE-C458C14887A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5971" y="3664099"/>
            <a:ext cx="7166708" cy="2895455"/>
          </a:xfrm>
        </p:spPr>
        <p:txBody>
          <a:bodyPr/>
          <a:lstStyle/>
          <a:p>
            <a:pPr marL="0" indent="0" algn="just">
              <a:buNone/>
            </a:pPr>
            <a:r>
              <a:rPr lang="it-IT" sz="1400" b="1" strike="noStrike" spc="-1" dirty="0">
                <a:solidFill>
                  <a:schemeClr val="bg1"/>
                </a:solidFill>
                <a:latin typeface="Arial"/>
              </a:rPr>
              <a:t>Figure 2. </a:t>
            </a:r>
            <a:r>
              <a:rPr lang="it-IT" sz="1400" b="1" strike="noStrike" spc="-1" dirty="0" err="1">
                <a:solidFill>
                  <a:schemeClr val="tx1"/>
                </a:solidFill>
                <a:latin typeface="Arial"/>
              </a:rPr>
              <a:t>Algorithmic</a:t>
            </a:r>
            <a:r>
              <a:rPr lang="it-IT" sz="1400" b="1" strike="noStrike" spc="-1" dirty="0">
                <a:solidFill>
                  <a:schemeClr val="tx1"/>
                </a:solidFill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chemeClr val="tx1"/>
                </a:solidFill>
                <a:latin typeface="Arial"/>
              </a:rPr>
              <a:t>approach</a:t>
            </a:r>
            <a:r>
              <a:rPr lang="it-IT" sz="1400" b="1" strike="noStrike" spc="-1" dirty="0">
                <a:solidFill>
                  <a:schemeClr val="tx1"/>
                </a:solidFill>
                <a:latin typeface="Arial"/>
              </a:rPr>
              <a:t> for the </a:t>
            </a:r>
            <a:r>
              <a:rPr lang="it-IT" sz="1400" b="1" strike="noStrike" spc="-1" dirty="0" err="1">
                <a:solidFill>
                  <a:schemeClr val="tx1"/>
                </a:solidFill>
                <a:latin typeface="Arial"/>
              </a:rPr>
              <a:t>evaluation</a:t>
            </a:r>
            <a:r>
              <a:rPr lang="it-IT" sz="1400" b="1" strike="noStrike" spc="-1" dirty="0">
                <a:solidFill>
                  <a:schemeClr val="tx1"/>
                </a:solidFill>
                <a:latin typeface="Arial"/>
              </a:rPr>
              <a:t> and management of GERD after RYGB</a:t>
            </a:r>
            <a:r>
              <a:rPr lang="it-IT" sz="1400" b="1" strike="noStrike" spc="-1" dirty="0">
                <a:solidFill>
                  <a:schemeClr val="bg1"/>
                </a:solidFill>
                <a:latin typeface="Arial"/>
              </a:rPr>
              <a:t>. GERD, </a:t>
            </a:r>
            <a:r>
              <a:rPr lang="it-IT" sz="1400" b="1" strike="noStrike" spc="-1" dirty="0" err="1">
                <a:solidFill>
                  <a:schemeClr val="bg1"/>
                </a:solidFill>
                <a:latin typeface="Arial"/>
              </a:rPr>
              <a:t>gastroesophageal</a:t>
            </a:r>
            <a:r>
              <a:rPr lang="it-IT" sz="1400" b="1" strike="noStrike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chemeClr val="bg1"/>
                </a:solidFill>
                <a:latin typeface="Arial"/>
              </a:rPr>
              <a:t>reflux</a:t>
            </a:r>
            <a:r>
              <a:rPr lang="it-IT" sz="1400" b="1" strike="noStrike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chemeClr val="bg1"/>
                </a:solidFill>
                <a:latin typeface="Arial"/>
              </a:rPr>
              <a:t>disease</a:t>
            </a:r>
            <a:r>
              <a:rPr lang="it-IT" sz="1400" b="1" strike="noStrike" spc="-1" dirty="0">
                <a:solidFill>
                  <a:schemeClr val="bg1"/>
                </a:solidFill>
                <a:latin typeface="Arial"/>
              </a:rPr>
              <a:t>; RYGB, Roux-en-Y </a:t>
            </a:r>
            <a:r>
              <a:rPr lang="it-IT" sz="1400" b="1" strike="noStrike" spc="-1" dirty="0" err="1">
                <a:solidFill>
                  <a:schemeClr val="bg1"/>
                </a:solidFill>
                <a:latin typeface="Arial"/>
              </a:rPr>
              <a:t>gastric</a:t>
            </a:r>
            <a:r>
              <a:rPr lang="it-IT" sz="1400" b="1" strike="noStrike" spc="-1" dirty="0">
                <a:solidFill>
                  <a:schemeClr val="bg1"/>
                </a:solidFill>
                <a:latin typeface="Arial"/>
              </a:rPr>
              <a:t> bypass; GI, </a:t>
            </a:r>
            <a:r>
              <a:rPr lang="it-IT" sz="1400" b="1" strike="noStrike" spc="-1" dirty="0" err="1">
                <a:solidFill>
                  <a:schemeClr val="bg1"/>
                </a:solidFill>
                <a:latin typeface="Arial"/>
              </a:rPr>
              <a:t>gastrointestinal</a:t>
            </a:r>
            <a:r>
              <a:rPr lang="it-IT" sz="1400" b="1" strike="noStrike" spc="-1" dirty="0">
                <a:solidFill>
                  <a:schemeClr val="bg1"/>
                </a:solidFill>
                <a:latin typeface="Arial"/>
              </a:rPr>
              <a:t>; GG, </a:t>
            </a:r>
            <a:r>
              <a:rPr lang="it-IT" sz="1400" b="1" strike="noStrike" spc="-1" dirty="0" err="1">
                <a:solidFill>
                  <a:schemeClr val="bg1"/>
                </a:solidFill>
                <a:latin typeface="Arial"/>
              </a:rPr>
              <a:t>gastrogastric</a:t>
            </a:r>
            <a:r>
              <a:rPr lang="it-IT" sz="1400" b="1" strike="noStrike" spc="-1" dirty="0">
                <a:solidFill>
                  <a:schemeClr val="bg1"/>
                </a:solidFill>
                <a:latin typeface="Arial"/>
              </a:rPr>
              <a:t>; 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EGD,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esophagogastroduodenoscopy</a:t>
            </a:r>
            <a:r>
              <a:rPr lang="it-IT" sz="1400" b="1" strike="noStrike" spc="-1" dirty="0">
                <a:solidFill>
                  <a:schemeClr val="bg1"/>
                </a:solidFill>
                <a:latin typeface="Arial"/>
              </a:rPr>
              <a:t>; CT, </a:t>
            </a:r>
            <a:r>
              <a:rPr lang="it-IT" sz="1400" b="1" strike="noStrike" spc="-1" dirty="0" err="1">
                <a:solidFill>
                  <a:schemeClr val="bg1"/>
                </a:solidFill>
                <a:latin typeface="Arial"/>
              </a:rPr>
              <a:t>computed</a:t>
            </a:r>
            <a:r>
              <a:rPr lang="it-IT" sz="1400" b="1" strike="noStrike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chemeClr val="bg1"/>
                </a:solidFill>
                <a:latin typeface="Arial"/>
              </a:rPr>
              <a:t>tomography</a:t>
            </a:r>
            <a:r>
              <a:rPr lang="it-IT" sz="1400" b="1" strike="noStrike" spc="-1" dirty="0">
                <a:solidFill>
                  <a:schemeClr val="bg1"/>
                </a:solidFill>
                <a:latin typeface="Arial"/>
              </a:rPr>
              <a:t>; HIDA, </a:t>
            </a:r>
            <a:r>
              <a:rPr lang="it-IT" sz="1400" b="1" strike="noStrike" spc="-1" dirty="0" err="1">
                <a:solidFill>
                  <a:schemeClr val="bg1"/>
                </a:solidFill>
                <a:latin typeface="Arial"/>
              </a:rPr>
              <a:t>hepatobiliary</a:t>
            </a:r>
            <a:r>
              <a:rPr lang="it-IT" sz="1400" b="1" strike="noStrike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chemeClr val="bg1"/>
                </a:solidFill>
                <a:latin typeface="Arial"/>
              </a:rPr>
              <a:t>iminodiacetic</a:t>
            </a:r>
            <a:r>
              <a:rPr lang="it-IT" sz="1400" b="1" strike="noStrike" spc="-1" dirty="0">
                <a:solidFill>
                  <a:schemeClr val="bg1"/>
                </a:solidFill>
                <a:latin typeface="Arial"/>
              </a:rPr>
              <a:t> acid; </a:t>
            </a:r>
            <a:r>
              <a:rPr lang="it-IT" sz="1400" b="1" strike="noStrike" spc="-1" dirty="0" err="1">
                <a:solidFill>
                  <a:schemeClr val="bg1"/>
                </a:solidFill>
                <a:latin typeface="Arial"/>
              </a:rPr>
              <a:t>DDx</a:t>
            </a:r>
            <a:r>
              <a:rPr lang="it-IT" sz="1400" b="1" strike="noStrike" spc="-1" dirty="0">
                <a:solidFill>
                  <a:schemeClr val="bg1"/>
                </a:solidFill>
                <a:latin typeface="Arial"/>
              </a:rPr>
              <a:t>, </a:t>
            </a:r>
            <a:r>
              <a:rPr lang="it-IT" sz="1400" b="1" strike="noStrike" spc="-1" dirty="0" err="1">
                <a:solidFill>
                  <a:schemeClr val="bg1"/>
                </a:solidFill>
                <a:latin typeface="Arial"/>
              </a:rPr>
              <a:t>differential</a:t>
            </a:r>
            <a:r>
              <a:rPr lang="it-IT" sz="1400" b="1" strike="noStrike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chemeClr val="bg1"/>
                </a:solidFill>
                <a:latin typeface="Arial"/>
              </a:rPr>
              <a:t>diagnosis</a:t>
            </a:r>
            <a:r>
              <a:rPr lang="it-IT" sz="1400" b="1" strike="noStrike" spc="-1" dirty="0">
                <a:solidFill>
                  <a:schemeClr val="bg1"/>
                </a:solidFill>
                <a:latin typeface="Arial"/>
              </a:rPr>
              <a:t>.</a:t>
            </a:r>
          </a:p>
          <a:p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B92E34F-4BB1-6971-E414-6CAB6D4A83E8}"/>
              </a:ext>
            </a:extLst>
          </p:cNvPr>
          <p:cNvSpPr/>
          <p:nvPr/>
        </p:nvSpPr>
        <p:spPr>
          <a:xfrm>
            <a:off x="429846" y="1727201"/>
            <a:ext cx="260317" cy="2403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9937EB3-DE4F-0393-1DDB-F134DD1CAE5D}"/>
              </a:ext>
            </a:extLst>
          </p:cNvPr>
          <p:cNvSpPr/>
          <p:nvPr/>
        </p:nvSpPr>
        <p:spPr>
          <a:xfrm>
            <a:off x="2661593" y="1739211"/>
            <a:ext cx="260317" cy="2403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C1B7047-60B2-BF31-9776-ECC7753C58D2}"/>
              </a:ext>
            </a:extLst>
          </p:cNvPr>
          <p:cNvSpPr/>
          <p:nvPr/>
        </p:nvSpPr>
        <p:spPr>
          <a:xfrm>
            <a:off x="5138615" y="1727201"/>
            <a:ext cx="260317" cy="2403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1497796-DD29-7256-E3DA-2144285A1054}"/>
              </a:ext>
            </a:extLst>
          </p:cNvPr>
          <p:cNvSpPr/>
          <p:nvPr/>
        </p:nvSpPr>
        <p:spPr>
          <a:xfrm>
            <a:off x="7240203" y="1780289"/>
            <a:ext cx="260317" cy="2403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AB5993-A935-8CC6-011A-5A900183F756}"/>
              </a:ext>
            </a:extLst>
          </p:cNvPr>
          <p:cNvSpPr txBox="1"/>
          <p:nvPr/>
        </p:nvSpPr>
        <p:spPr>
          <a:xfrm>
            <a:off x="4407877" y="83777"/>
            <a:ext cx="418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THE IMPORTANCE OF EGD!!!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D6391DB-7EB9-C138-673F-169A63151B48}"/>
              </a:ext>
            </a:extLst>
          </p:cNvPr>
          <p:cNvSpPr/>
          <p:nvPr/>
        </p:nvSpPr>
        <p:spPr>
          <a:xfrm>
            <a:off x="4407876" y="70054"/>
            <a:ext cx="4179137" cy="5392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79DAA2-F68E-A44B-6B6D-B7B5FD138D70}"/>
              </a:ext>
            </a:extLst>
          </p:cNvPr>
          <p:cNvSpPr txBox="1"/>
          <p:nvPr/>
        </p:nvSpPr>
        <p:spPr>
          <a:xfrm>
            <a:off x="85969" y="3911464"/>
            <a:ext cx="2672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strike="noStrike" spc="-1" dirty="0">
                <a:solidFill>
                  <a:schemeClr val="bg1"/>
                </a:solidFill>
                <a:latin typeface="Arial"/>
              </a:rPr>
              <a:t>EGD: </a:t>
            </a:r>
            <a:r>
              <a:rPr lang="it-IT" sz="1000" b="1" strike="noStrike" spc="-1" dirty="0" err="1">
                <a:solidFill>
                  <a:schemeClr val="bg1"/>
                </a:solidFill>
                <a:latin typeface="Arial"/>
              </a:rPr>
              <a:t>esophagogastroduodenoscopy</a:t>
            </a:r>
            <a:endParaRPr lang="it-IT" sz="1000" dirty="0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26B4AFEE-77F4-D03A-AF7A-0B96F60CB55D}"/>
              </a:ext>
            </a:extLst>
          </p:cNvPr>
          <p:cNvSpPr/>
          <p:nvPr/>
        </p:nvSpPr>
        <p:spPr>
          <a:xfrm>
            <a:off x="145789" y="3876693"/>
            <a:ext cx="358211" cy="246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2BA7478-09E2-D010-1FFE-4C84682C3A4B}"/>
              </a:ext>
            </a:extLst>
          </p:cNvPr>
          <p:cNvPicPr/>
          <p:nvPr/>
        </p:nvPicPr>
        <p:blipFill>
          <a:blip r:embed="rId3"/>
          <a:srcRect l="22992" t="18786" r="39504" b="55811"/>
          <a:stretch/>
        </p:blipFill>
        <p:spPr>
          <a:xfrm>
            <a:off x="7594457" y="4618326"/>
            <a:ext cx="2398102" cy="90558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319009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1B84EC-1510-E487-07CD-71D43E3D53ED}"/>
              </a:ext>
            </a:extLst>
          </p:cNvPr>
          <p:cNvSpPr txBox="1"/>
          <p:nvPr/>
        </p:nvSpPr>
        <p:spPr>
          <a:xfrm>
            <a:off x="0" y="567056"/>
            <a:ext cx="1008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POSSIBILE INDICATION???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5429C2B-206B-DB89-47AC-52DE0F04DBC0}"/>
              </a:ext>
            </a:extLst>
          </p:cNvPr>
          <p:cNvSpPr/>
          <p:nvPr/>
        </p:nvSpPr>
        <p:spPr>
          <a:xfrm>
            <a:off x="2302920" y="529092"/>
            <a:ext cx="5403049" cy="517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88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95DB481-43E3-BC46-0D13-F2384530D59B}"/>
              </a:ext>
            </a:extLst>
          </p:cNvPr>
          <p:cNvPicPr/>
          <p:nvPr/>
        </p:nvPicPr>
        <p:blipFill>
          <a:blip r:embed="rId2"/>
          <a:srcRect l="4684" r="4758" b="5773"/>
          <a:stretch/>
        </p:blipFill>
        <p:spPr>
          <a:xfrm>
            <a:off x="6704413" y="1994006"/>
            <a:ext cx="2866814" cy="2703096"/>
          </a:xfrm>
          <a:prstGeom prst="rect">
            <a:avLst/>
          </a:prstGeom>
          <a:ln w="0"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AC245D-E58A-E201-AC16-043E1060D3B4}"/>
              </a:ext>
            </a:extLst>
          </p:cNvPr>
          <p:cNvSpPr txBox="1"/>
          <p:nvPr/>
        </p:nvSpPr>
        <p:spPr>
          <a:xfrm>
            <a:off x="8564928" y="2389480"/>
            <a:ext cx="734026" cy="10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953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18F6A2B-722C-B551-67EB-03736F40AAC5}"/>
              </a:ext>
            </a:extLst>
          </p:cNvPr>
          <p:cNvSpPr txBox="1"/>
          <p:nvPr/>
        </p:nvSpPr>
        <p:spPr>
          <a:xfrm>
            <a:off x="7106709" y="3540426"/>
            <a:ext cx="734026" cy="10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953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0ECBE9F-71F4-9CDB-7E6A-0856DF58BA07}"/>
              </a:ext>
            </a:extLst>
          </p:cNvPr>
          <p:cNvSpPr txBox="1"/>
          <p:nvPr/>
        </p:nvSpPr>
        <p:spPr>
          <a:xfrm>
            <a:off x="8564928" y="3476604"/>
            <a:ext cx="734026" cy="10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953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2AFCB20-5C78-8235-A313-F1F35577CC8C}"/>
              </a:ext>
            </a:extLst>
          </p:cNvPr>
          <p:cNvSpPr txBox="1"/>
          <p:nvPr/>
        </p:nvSpPr>
        <p:spPr>
          <a:xfrm>
            <a:off x="290440" y="1689737"/>
            <a:ext cx="5961867" cy="2537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600" b="1" spc="-1" dirty="0">
                <a:latin typeface="Arial" panose="020B0604020202020204" pitchFamily="34" charset="0"/>
                <a:cs typeface="Arial" panose="020B0604020202020204" pitchFamily="34" charset="0"/>
              </a:rPr>
              <a:t>OUR EXPERIENCE 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 2017 to date), 143 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laparoscopic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 Sleeve 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Gastrectomy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 &amp; 45 RYGB 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endParaRPr lang="it-IT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589" indent="-178589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 coming from 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 Institution 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affected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 by de-novo GERD following LSG 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underwent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 redo-surgery (Roux-en-Y 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Gastric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 Bypass);</a:t>
            </a:r>
          </a:p>
          <a:p>
            <a:pPr marL="178589" indent="-178589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 with de-novo GERD following LSG are 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-responsive to 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PPIs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8589" indent="-178589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treated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 with RYGB </a:t>
            </a:r>
            <a:r>
              <a:rPr lang="it-IT" sz="1600" spc="-1" dirty="0" err="1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it-IT" sz="1600" spc="-1" dirty="0">
                <a:latin typeface="Arial" panose="020B0604020202020204" pitchFamily="34" charset="0"/>
                <a:cs typeface="Arial" panose="020B0604020202020204" pitchFamily="34" charset="0"/>
              </a:rPr>
              <a:t> de-novo GERD.</a:t>
            </a:r>
          </a:p>
          <a:p>
            <a:endParaRPr lang="it-IT" sz="1488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172C61C-47B3-D8F9-6075-6CF495A32E8F}"/>
              </a:ext>
            </a:extLst>
          </p:cNvPr>
          <p:cNvSpPr txBox="1"/>
          <p:nvPr/>
        </p:nvSpPr>
        <p:spPr>
          <a:xfrm>
            <a:off x="578338" y="4044635"/>
            <a:ext cx="5673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SG WAS PERFORMED ONLY IN PTS WITH GRADE A ENDOSCOPIC ASSESSMENT OF REFLUX ESOPHAGITIS RESERVING RYGB FOR ALL OTHER PTS!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BB33E53-45EB-8DEB-C613-8A1243C9056D}"/>
              </a:ext>
            </a:extLst>
          </p:cNvPr>
          <p:cNvSpPr/>
          <p:nvPr/>
        </p:nvSpPr>
        <p:spPr>
          <a:xfrm>
            <a:off x="578338" y="4044635"/>
            <a:ext cx="5673969" cy="120032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51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370" y="643172"/>
            <a:ext cx="3742432" cy="2668676"/>
          </a:xfrm>
        </p:spPr>
        <p:txBody>
          <a:bodyPr/>
          <a:lstStyle/>
          <a:p>
            <a:pPr algn="ctr"/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asellaDiTesto 42"/>
          <p:cNvSpPr txBox="1"/>
          <p:nvPr/>
        </p:nvSpPr>
        <p:spPr>
          <a:xfrm>
            <a:off x="504000" y="226080"/>
            <a:ext cx="8676000" cy="67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2200" b="0" strike="noStrike" spc="-1" dirty="0">
              <a:latin typeface="Arial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504000" y="900000"/>
            <a:ext cx="4356000" cy="454447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strike="noStrike" spc="-1" dirty="0">
                <a:latin typeface="Arial"/>
              </a:rPr>
              <a:t>“The 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overall burden </a:t>
            </a:r>
            <a:r>
              <a:rPr lang="it-IT" sz="1200" b="0" strike="noStrike" spc="-1" dirty="0">
                <a:latin typeface="Arial"/>
              </a:rPr>
              <a:t>of GERD </a:t>
            </a:r>
            <a:r>
              <a:rPr lang="it-IT" sz="1200" b="0" strike="noStrike" spc="-1" dirty="0" err="1">
                <a:latin typeface="Arial"/>
              </a:rPr>
              <a:t>continued</a:t>
            </a:r>
            <a:r>
              <a:rPr lang="it-IT" sz="1200" b="0" strike="noStrike" spc="-1" dirty="0">
                <a:latin typeface="Arial"/>
              </a:rPr>
              <a:t> to </a:t>
            </a:r>
            <a:r>
              <a:rPr lang="it-IT" sz="1200" b="0" strike="noStrike" spc="-1" dirty="0" err="1">
                <a:latin typeface="Arial"/>
              </a:rPr>
              <a:t>worsen</a:t>
            </a:r>
            <a:r>
              <a:rPr lang="it-IT" sz="1200" b="0" strike="noStrike" spc="-1" dirty="0">
                <a:latin typeface="Arial"/>
              </a:rPr>
              <a:t> with the </a:t>
            </a:r>
            <a:r>
              <a:rPr lang="it-IT" sz="1200" b="0" strike="noStrike" spc="-1" dirty="0" err="1">
                <a:latin typeface="Arial"/>
              </a:rPr>
              <a:t>prevalent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cases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increasing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by 77.53%</a:t>
            </a:r>
            <a:r>
              <a:rPr lang="it-IT" sz="12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200" b="0" strike="noStrike" spc="-1" dirty="0">
                <a:latin typeface="Arial"/>
              </a:rPr>
              <a:t>from 441.57 </a:t>
            </a:r>
            <a:r>
              <a:rPr lang="it-IT" sz="1200" b="0" strike="noStrike" spc="-1" dirty="0" err="1">
                <a:latin typeface="Arial"/>
              </a:rPr>
              <a:t>million</a:t>
            </a:r>
            <a:r>
              <a:rPr lang="it-IT" sz="1200" b="0" strike="noStrike" spc="-1" dirty="0">
                <a:latin typeface="Arial"/>
              </a:rPr>
              <a:t> in 1990 to 783.95 </a:t>
            </a:r>
            <a:r>
              <a:rPr lang="it-IT" sz="1200" b="0" strike="noStrike" spc="-1" dirty="0" err="1">
                <a:latin typeface="Arial"/>
              </a:rPr>
              <a:t>million</a:t>
            </a:r>
            <a:r>
              <a:rPr lang="it-IT" sz="1200" b="0" strike="noStrike" spc="-1" dirty="0">
                <a:latin typeface="Arial"/>
              </a:rPr>
              <a:t> in 2019.”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200" b="0" strike="noStrike" spc="-1" dirty="0">
              <a:latin typeface="Arial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strike="noStrike" spc="-1" dirty="0">
                <a:latin typeface="Arial"/>
              </a:rPr>
              <a:t>“BMI </a:t>
            </a:r>
            <a:r>
              <a:rPr lang="it-IT" sz="1200" b="0" strike="noStrike" spc="-1" dirty="0" err="1">
                <a:latin typeface="Arial"/>
              </a:rPr>
              <a:t>is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associated</a:t>
            </a:r>
            <a:r>
              <a:rPr lang="it-IT" sz="1200" b="0" strike="noStrike" spc="-1" dirty="0">
                <a:latin typeface="Arial"/>
              </a:rPr>
              <a:t> with GERD </a:t>
            </a:r>
            <a:r>
              <a:rPr lang="it-IT" sz="1200" b="0" strike="noStrike" spc="-1" dirty="0" err="1">
                <a:latin typeface="Arial"/>
              </a:rPr>
              <a:t>symptoms</a:t>
            </a:r>
            <a:r>
              <a:rPr lang="it-IT" sz="1200" b="0" strike="noStrike" spc="-1" dirty="0">
                <a:latin typeface="Arial"/>
              </a:rPr>
              <a:t> in </a:t>
            </a:r>
            <a:r>
              <a:rPr lang="it-IT" sz="1200" b="0" strike="noStrike" spc="-1" dirty="0" err="1">
                <a:latin typeface="Arial"/>
              </a:rPr>
              <a:t>both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normal</a:t>
            </a:r>
            <a:r>
              <a:rPr lang="it-IT" sz="1200" b="0" strike="noStrike" spc="-1" dirty="0">
                <a:latin typeface="Arial"/>
              </a:rPr>
              <a:t> weight and </a:t>
            </a:r>
            <a:r>
              <a:rPr lang="it-IT" sz="1200" b="0" strike="noStrike" spc="-1" dirty="0" err="1">
                <a:latin typeface="Arial"/>
              </a:rPr>
              <a:t>overweight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individuals</a:t>
            </a:r>
            <a:r>
              <a:rPr lang="it-IT" sz="1200" b="0" strike="noStrike" spc="-1" dirty="0">
                <a:latin typeface="Arial"/>
              </a:rPr>
              <a:t>. </a:t>
            </a:r>
            <a:r>
              <a:rPr lang="it-IT" sz="1200" b="0" strike="noStrike" spc="-1" dirty="0" err="1">
                <a:latin typeface="Arial"/>
              </a:rPr>
              <a:t>Our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findings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suggest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that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even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modest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weight gain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among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normal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weight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individuals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may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cause or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exacerbate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reflux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symptoms</a:t>
            </a:r>
            <a:r>
              <a:rPr lang="it-IT" sz="1200" b="0" strike="noStrike" spc="-1" dirty="0">
                <a:latin typeface="Arial"/>
              </a:rPr>
              <a:t>.”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200" b="0" strike="noStrike" spc="-1" dirty="0">
              <a:latin typeface="Arial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strike="noStrike" spc="-1" dirty="0">
                <a:latin typeface="Arial"/>
              </a:rPr>
              <a:t>“</a:t>
            </a:r>
            <a:r>
              <a:rPr lang="it-IT" sz="1200" b="0" strike="noStrike" spc="-1" dirty="0" err="1">
                <a:latin typeface="Arial"/>
              </a:rPr>
              <a:t>Based</a:t>
            </a:r>
            <a:r>
              <a:rPr lang="it-IT" sz="1200" b="0" strike="noStrike" spc="-1" dirty="0">
                <a:latin typeface="Arial"/>
              </a:rPr>
              <a:t> on </a:t>
            </a:r>
            <a:r>
              <a:rPr lang="it-IT" sz="1200" b="0" strike="noStrike" spc="-1" dirty="0" err="1">
                <a:latin typeface="Arial"/>
              </a:rPr>
              <a:t>endoscopic</a:t>
            </a:r>
            <a:r>
              <a:rPr lang="it-IT" sz="1200" b="0" strike="noStrike" spc="-1" dirty="0">
                <a:latin typeface="Arial"/>
              </a:rPr>
              <a:t> and </a:t>
            </a:r>
            <a:r>
              <a:rPr lang="it-IT" sz="1200" b="0" strike="noStrike" spc="-1" dirty="0" err="1">
                <a:latin typeface="Arial"/>
              </a:rPr>
              <a:t>histopathologic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appearance</a:t>
            </a:r>
            <a:r>
              <a:rPr lang="it-IT" sz="1200" b="0" strike="noStrike" spc="-1" dirty="0">
                <a:latin typeface="Arial"/>
              </a:rPr>
              <a:t>, GERD </a:t>
            </a:r>
            <a:r>
              <a:rPr lang="it-IT" sz="1200" b="0" strike="noStrike" spc="-1" dirty="0" err="1">
                <a:latin typeface="Arial"/>
              </a:rPr>
              <a:t>is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classified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into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three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different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phenotypes</a:t>
            </a:r>
            <a:r>
              <a:rPr lang="it-IT" sz="1200" b="0" strike="noStrike" spc="-1" dirty="0">
                <a:latin typeface="Arial"/>
              </a:rPr>
              <a:t>: non-</a:t>
            </a:r>
            <a:r>
              <a:rPr lang="it-IT" sz="1200" b="1" strike="noStrike" spc="-1" dirty="0">
                <a:latin typeface="Arial"/>
              </a:rPr>
              <a:t>erosive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reflux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disease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, erosive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esophagitis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, and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Barrett’s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esophagus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200" b="0" strike="noStrike" spc="-1" dirty="0">
                <a:latin typeface="Arial"/>
              </a:rPr>
              <a:t>”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200" b="0" strike="noStrike" spc="-1" dirty="0">
              <a:latin typeface="Arial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10–15% </a:t>
            </a:r>
            <a:r>
              <a:rPr lang="it-IT" sz="1200" b="0" strike="noStrike" spc="-1" dirty="0">
                <a:latin typeface="Arial"/>
              </a:rPr>
              <a:t>of </a:t>
            </a:r>
            <a:r>
              <a:rPr lang="it-IT" sz="1200" b="0" strike="noStrike" spc="-1" dirty="0" err="1">
                <a:latin typeface="Arial"/>
              </a:rPr>
              <a:t>patients</a:t>
            </a:r>
            <a:r>
              <a:rPr lang="it-IT" sz="1200" b="0" strike="noStrike" spc="-1" dirty="0">
                <a:latin typeface="Arial"/>
              </a:rPr>
              <a:t> with </a:t>
            </a:r>
            <a:r>
              <a:rPr lang="it-IT" sz="1200" b="0" strike="noStrike" spc="-1" dirty="0" err="1">
                <a:latin typeface="Arial"/>
              </a:rPr>
              <a:t>gastroesophageal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reflux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disease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will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develop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Barrett’s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esophagus</a:t>
            </a:r>
            <a:r>
              <a:rPr lang="it-IT" sz="12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200" b="0" strike="noStrike" spc="-1" dirty="0">
                <a:latin typeface="Arial"/>
              </a:rPr>
              <a:t>and 50% of </a:t>
            </a:r>
            <a:r>
              <a:rPr lang="it-IT" sz="1200" b="0" strike="noStrike" spc="-1" dirty="0" err="1">
                <a:latin typeface="Arial"/>
              </a:rPr>
              <a:t>subjects</a:t>
            </a:r>
            <a:r>
              <a:rPr lang="it-IT" sz="1200" b="0" strike="noStrike" spc="-1" dirty="0">
                <a:latin typeface="Arial"/>
              </a:rPr>
              <a:t> with </a:t>
            </a:r>
            <a:r>
              <a:rPr lang="it-IT" sz="1200" b="0" strike="noStrike" spc="-1" dirty="0" err="1">
                <a:latin typeface="Arial"/>
              </a:rPr>
              <a:t>Barrett’s</a:t>
            </a:r>
            <a:r>
              <a:rPr lang="it-IT" sz="1200" b="0" strike="noStrike" spc="-1" dirty="0">
                <a:latin typeface="Arial"/>
              </a:rPr>
              <a:t> or </a:t>
            </a:r>
            <a:r>
              <a:rPr lang="it-IT" sz="1200" b="0" strike="noStrike" spc="-1" dirty="0" err="1">
                <a:latin typeface="Arial"/>
              </a:rPr>
              <a:t>esophageal</a:t>
            </a:r>
            <a:r>
              <a:rPr lang="it-IT" sz="1200" b="0" strike="noStrike" spc="-1" dirty="0">
                <a:latin typeface="Arial"/>
              </a:rPr>
              <a:t> adenocarcinoma </a:t>
            </a:r>
            <a:r>
              <a:rPr lang="it-IT" sz="1200" b="0" strike="noStrike" spc="-1" dirty="0" err="1">
                <a:latin typeface="Arial"/>
              </a:rPr>
              <a:t>will</a:t>
            </a:r>
            <a:r>
              <a:rPr lang="it-IT" sz="1200" b="0" strike="noStrike" spc="-1" dirty="0">
                <a:latin typeface="Arial"/>
              </a:rPr>
              <a:t> report no history of </a:t>
            </a:r>
            <a:r>
              <a:rPr lang="it-IT" sz="1200" b="0" strike="noStrike" spc="-1" dirty="0" err="1">
                <a:latin typeface="Arial"/>
              </a:rPr>
              <a:t>gastroesophageal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reflux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symptoms</a:t>
            </a:r>
            <a:r>
              <a:rPr lang="it-IT" sz="1200" b="0" strike="noStrike" spc="-1" dirty="0">
                <a:latin typeface="Arial"/>
              </a:rPr>
              <a:t>”</a:t>
            </a:r>
          </a:p>
        </p:txBody>
      </p:sp>
      <p:pic>
        <p:nvPicPr>
          <p:cNvPr id="45" name="Immagine 44"/>
          <p:cNvPicPr/>
          <p:nvPr/>
        </p:nvPicPr>
        <p:blipFill>
          <a:blip r:embed="rId2"/>
          <a:srcRect l="19419" t="50527" r="34148" b="20892"/>
          <a:stretch/>
        </p:blipFill>
        <p:spPr>
          <a:xfrm>
            <a:off x="6127261" y="3392600"/>
            <a:ext cx="3108070" cy="1021923"/>
          </a:xfrm>
          <a:prstGeom prst="rect">
            <a:avLst/>
          </a:prstGeom>
          <a:ln w="0">
            <a:noFill/>
          </a:ln>
        </p:spPr>
      </p:pic>
      <p:pic>
        <p:nvPicPr>
          <p:cNvPr id="46" name="Immagine 45"/>
          <p:cNvPicPr/>
          <p:nvPr/>
        </p:nvPicPr>
        <p:blipFill>
          <a:blip r:embed="rId3"/>
          <a:srcRect l="19419" t="41004" r="34148" b="39941"/>
          <a:stretch/>
        </p:blipFill>
        <p:spPr>
          <a:xfrm>
            <a:off x="5863635" y="2544452"/>
            <a:ext cx="3587939" cy="615430"/>
          </a:xfrm>
          <a:prstGeom prst="rect">
            <a:avLst/>
          </a:prstGeom>
          <a:ln w="0">
            <a:noFill/>
          </a:ln>
        </p:spPr>
      </p:pic>
      <p:pic>
        <p:nvPicPr>
          <p:cNvPr id="47" name="Immagine 46"/>
          <p:cNvPicPr/>
          <p:nvPr/>
        </p:nvPicPr>
        <p:blipFill>
          <a:blip r:embed="rId4"/>
          <a:srcRect l="22992" t="37830" r="37719" b="39941"/>
          <a:stretch/>
        </p:blipFill>
        <p:spPr>
          <a:xfrm>
            <a:off x="6311076" y="4647241"/>
            <a:ext cx="2857486" cy="827262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2572142-B532-B317-7A90-4901CC26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00" y="26411"/>
            <a:ext cx="4356000" cy="22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638DD8-4A90-3A57-7916-32A572FEF214}"/>
              </a:ext>
            </a:extLst>
          </p:cNvPr>
          <p:cNvSpPr txBox="1"/>
          <p:nvPr/>
        </p:nvSpPr>
        <p:spPr>
          <a:xfrm>
            <a:off x="5580000" y="1869120"/>
            <a:ext cx="431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Eusebi LH, 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Ratnakumaran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 R, Yuan Y, 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Solaymani-Dodaran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 M, Bazzoli F, Ford AC. Global 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prevalence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 of, and risk 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factors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 for, gastro-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oesophageal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reflux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symptoms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: a meta-</a:t>
            </a:r>
            <a:r>
              <a:rPr lang="it-IT" sz="800" b="0" i="0" dirty="0" err="1">
                <a:solidFill>
                  <a:srgbClr val="212121"/>
                </a:solidFill>
                <a:effectLst/>
                <a:latin typeface="BlinkMacSystemFont"/>
              </a:rPr>
              <a:t>analysis</a:t>
            </a:r>
            <a:r>
              <a:rPr lang="it-IT" sz="800" b="0" i="0" dirty="0">
                <a:solidFill>
                  <a:srgbClr val="212121"/>
                </a:solidFill>
                <a:effectLst/>
                <a:latin typeface="BlinkMacSystemFont"/>
              </a:rPr>
              <a:t>. Gut. 2018 Mar;67(3):430-440. </a:t>
            </a:r>
            <a:endParaRPr lang="it-IT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asellaDiTesto 48"/>
          <p:cNvSpPr txBox="1"/>
          <p:nvPr/>
        </p:nvSpPr>
        <p:spPr>
          <a:xfrm>
            <a:off x="0" y="3008165"/>
            <a:ext cx="9972431" cy="184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 dirty="0">
                <a:latin typeface="Arial"/>
              </a:rPr>
              <a:t>Jacobsen et al </a:t>
            </a:r>
            <a:r>
              <a:rPr lang="it-IT" sz="1600" b="0" strike="noStrike" spc="-1" dirty="0" err="1">
                <a:latin typeface="Arial"/>
              </a:rPr>
              <a:t>reported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0" strike="noStrike" spc="-1" dirty="0" err="1">
                <a:latin typeface="Arial"/>
              </a:rPr>
              <a:t>that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increasing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BMI for &gt;3.5 points </a:t>
            </a:r>
            <a:r>
              <a:rPr lang="it-IT" sz="1600" b="0" strike="noStrike" spc="-1" dirty="0" err="1">
                <a:latin typeface="Arial"/>
              </a:rPr>
              <a:t>compared</a:t>
            </a:r>
            <a:r>
              <a:rPr lang="it-IT" sz="1600" b="0" strike="noStrike" spc="-1" dirty="0">
                <a:latin typeface="Arial"/>
              </a:rPr>
              <a:t> to no weight </a:t>
            </a:r>
            <a:r>
              <a:rPr lang="it-IT" sz="1600" b="0" strike="noStrike" spc="-1" dirty="0" err="1">
                <a:latin typeface="Arial"/>
              </a:rPr>
              <a:t>change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increases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the risk of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developing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GERD</a:t>
            </a:r>
            <a:r>
              <a:rPr lang="it-IT" sz="1600" b="0" strike="noStrike" spc="-1" dirty="0">
                <a:latin typeface="Arial"/>
              </a:rPr>
              <a:t> and the frequency of </a:t>
            </a:r>
            <a:r>
              <a:rPr lang="it-IT" sz="1600" b="0" strike="noStrike" spc="-1" dirty="0" err="1">
                <a:latin typeface="Arial"/>
              </a:rPr>
              <a:t>related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0" strike="noStrike" spc="-1" dirty="0" err="1">
                <a:latin typeface="Arial"/>
              </a:rPr>
              <a:t>symptoms</a:t>
            </a:r>
            <a:r>
              <a:rPr lang="it-IT" sz="1600" b="0" strike="noStrike" spc="-1" dirty="0">
                <a:latin typeface="Arial"/>
              </a:rPr>
              <a:t>. 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Long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term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complications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b="0" strike="noStrike" spc="-1" dirty="0" err="1">
                <a:latin typeface="Arial"/>
              </a:rPr>
              <a:t>including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erosive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esophagitis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,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Barrett’s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esophagus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and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esophageal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adenocarcinoma </a:t>
            </a:r>
            <a:r>
              <a:rPr lang="it-IT" sz="1600" b="1" strike="noStrike" spc="-1" dirty="0">
                <a:latin typeface="Arial"/>
              </a:rPr>
              <a:t>are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associated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with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Obesity</a:t>
            </a:r>
            <a:r>
              <a:rPr lang="it-IT" sz="1600" b="0" strike="noStrike" spc="-1" dirty="0">
                <a:latin typeface="Arial"/>
              </a:rPr>
              <a:t>.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 dirty="0" err="1">
                <a:latin typeface="Arial"/>
              </a:rPr>
              <a:t>Associations</a:t>
            </a:r>
            <a:r>
              <a:rPr lang="it-IT" sz="1600" b="0" strike="noStrike" spc="-1" dirty="0">
                <a:latin typeface="Arial"/>
              </a:rPr>
              <a:t> of </a:t>
            </a:r>
            <a:r>
              <a:rPr lang="it-IT" sz="1600" b="0" strike="noStrike" spc="-1" dirty="0" err="1">
                <a:latin typeface="Arial"/>
              </a:rPr>
              <a:t>Barrett’s</a:t>
            </a:r>
            <a:r>
              <a:rPr lang="it-IT" sz="1600" b="0" strike="noStrike" spc="-1" dirty="0">
                <a:latin typeface="Arial"/>
              </a:rPr>
              <a:t> and </a:t>
            </a:r>
            <a:r>
              <a:rPr lang="it-IT" sz="1600" b="0" strike="noStrike" spc="-1" dirty="0" err="1">
                <a:latin typeface="Arial"/>
              </a:rPr>
              <a:t>obesity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0" strike="noStrike" spc="-1" dirty="0" err="1">
                <a:latin typeface="Arial"/>
              </a:rPr>
              <a:t>have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0" strike="noStrike" spc="-1" dirty="0" err="1">
                <a:latin typeface="Arial"/>
              </a:rPr>
              <a:t>been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0" strike="noStrike" spc="-1" dirty="0" err="1">
                <a:latin typeface="Arial"/>
              </a:rPr>
              <a:t>demonstrated</a:t>
            </a:r>
            <a:r>
              <a:rPr lang="it-IT" sz="1600" b="0" strike="noStrike" spc="-1" dirty="0">
                <a:latin typeface="Arial"/>
              </a:rPr>
              <a:t> by Stein and </a:t>
            </a:r>
            <a:r>
              <a:rPr lang="it-IT" sz="1600" b="0" strike="noStrike" spc="-1" dirty="0" err="1">
                <a:latin typeface="Arial"/>
              </a:rPr>
              <a:t>others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0" strike="noStrike" spc="-1" dirty="0" err="1">
                <a:latin typeface="Arial"/>
              </a:rPr>
              <a:t>who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0" strike="noStrike" spc="-1" dirty="0" err="1">
                <a:latin typeface="Arial"/>
              </a:rPr>
              <a:t>established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0" strike="noStrike" spc="-1" dirty="0" err="1">
                <a:latin typeface="Arial"/>
              </a:rPr>
              <a:t>that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for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each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5-unit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increase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in BMI, the risk of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Barrett’s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increased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by 35%</a:t>
            </a:r>
            <a:r>
              <a:rPr lang="it-IT" sz="1600" b="0" strike="noStrike" spc="-1" dirty="0">
                <a:solidFill>
                  <a:srgbClr val="FF0000"/>
                </a:solidFill>
                <a:latin typeface="Arial"/>
              </a:rPr>
              <a:t>.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1" u="sng" strike="noStrike" spc="-1" dirty="0" err="1">
                <a:solidFill>
                  <a:srgbClr val="FF0000"/>
                </a:solidFill>
                <a:latin typeface="Arial"/>
              </a:rPr>
              <a:t>Abdominal</a:t>
            </a:r>
            <a:r>
              <a:rPr lang="it-IT" sz="1600" b="1" u="sng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b="1" u="sng" strike="noStrike" spc="-1" dirty="0" err="1">
                <a:solidFill>
                  <a:srgbClr val="FF0000"/>
                </a:solidFill>
                <a:latin typeface="Arial"/>
              </a:rPr>
              <a:t>obesity</a:t>
            </a:r>
            <a:r>
              <a:rPr lang="it-IT" sz="1600" b="1" u="sng" strike="noStrike" spc="-1" dirty="0">
                <a:solidFill>
                  <a:srgbClr val="FF0000"/>
                </a:solidFill>
                <a:latin typeface="Arial"/>
              </a:rPr>
              <a:t> (“</a:t>
            </a:r>
            <a:r>
              <a:rPr lang="it-IT" sz="1600" b="1" u="sng" strike="noStrike" spc="-1" dirty="0" err="1">
                <a:solidFill>
                  <a:srgbClr val="FF0000"/>
                </a:solidFill>
                <a:latin typeface="Arial"/>
              </a:rPr>
              <a:t>central</a:t>
            </a:r>
            <a:r>
              <a:rPr lang="it-IT" sz="1600" b="1" u="sng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b="1" u="sng" strike="noStrike" spc="-1" dirty="0" err="1">
                <a:solidFill>
                  <a:srgbClr val="FF0000"/>
                </a:solidFill>
                <a:latin typeface="Arial"/>
              </a:rPr>
              <a:t>obesity</a:t>
            </a:r>
            <a:r>
              <a:rPr lang="it-IT" sz="1600" b="1" u="sng" strike="noStrike" spc="-1" dirty="0">
                <a:solidFill>
                  <a:srgbClr val="FF0000"/>
                </a:solidFill>
                <a:latin typeface="Arial"/>
              </a:rPr>
              <a:t>”) </a:t>
            </a:r>
            <a:r>
              <a:rPr lang="it-IT" sz="1600" b="1" u="sng" strike="noStrike" spc="-1" dirty="0" err="1">
                <a:solidFill>
                  <a:srgbClr val="FF0000"/>
                </a:solidFill>
                <a:latin typeface="Arial"/>
              </a:rPr>
              <a:t>has</a:t>
            </a:r>
            <a:r>
              <a:rPr lang="it-IT" sz="1600" b="1" u="sng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b="1" u="sng" strike="noStrike" spc="-1" dirty="0" err="1">
                <a:solidFill>
                  <a:srgbClr val="FF0000"/>
                </a:solidFill>
                <a:latin typeface="Arial"/>
              </a:rPr>
              <a:t>been</a:t>
            </a:r>
            <a:r>
              <a:rPr lang="it-IT" sz="1600" b="1" u="sng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b="1" u="sng" strike="noStrike" spc="-1" dirty="0" err="1">
                <a:solidFill>
                  <a:srgbClr val="FF0000"/>
                </a:solidFill>
                <a:latin typeface="Arial"/>
              </a:rPr>
              <a:t>shown</a:t>
            </a:r>
            <a:r>
              <a:rPr lang="it-IT" sz="1600" b="1" u="sng" strike="noStrike" spc="-1" dirty="0">
                <a:solidFill>
                  <a:srgbClr val="FF0000"/>
                </a:solidFill>
                <a:latin typeface="Arial"/>
              </a:rPr>
              <a:t> to be a more </a:t>
            </a:r>
            <a:r>
              <a:rPr lang="it-IT" sz="1600" b="1" u="sng" strike="noStrike" spc="-1" dirty="0" err="1">
                <a:solidFill>
                  <a:srgbClr val="FF0000"/>
                </a:solidFill>
                <a:latin typeface="Arial"/>
              </a:rPr>
              <a:t>specific</a:t>
            </a:r>
            <a:r>
              <a:rPr lang="it-IT" sz="1600" b="1" u="sng" strike="noStrike" spc="-1" dirty="0">
                <a:solidFill>
                  <a:srgbClr val="FF0000"/>
                </a:solidFill>
                <a:latin typeface="Arial"/>
              </a:rPr>
              <a:t> risk </a:t>
            </a:r>
            <a:r>
              <a:rPr lang="it-IT" sz="1600" b="1" u="sng" strike="noStrike" spc="-1" dirty="0" err="1">
                <a:solidFill>
                  <a:srgbClr val="FF0000"/>
                </a:solidFill>
                <a:latin typeface="Arial"/>
              </a:rPr>
              <a:t>factor</a:t>
            </a:r>
            <a:r>
              <a:rPr lang="it-IT" sz="1600" b="1" u="sng" strike="noStrike" spc="-1" dirty="0">
                <a:solidFill>
                  <a:srgbClr val="FF0000"/>
                </a:solidFill>
                <a:latin typeface="Arial"/>
              </a:rPr>
              <a:t> for </a:t>
            </a:r>
            <a:r>
              <a:rPr lang="it-IT" sz="1600" b="1" u="sng" strike="noStrike" spc="-1" dirty="0" err="1">
                <a:solidFill>
                  <a:srgbClr val="FF0000"/>
                </a:solidFill>
                <a:latin typeface="Arial"/>
              </a:rPr>
              <a:t>Barrett’s</a:t>
            </a:r>
            <a:r>
              <a:rPr lang="it-IT" sz="1600" b="0" strike="noStrike" spc="-1" dirty="0">
                <a:latin typeface="Arial"/>
              </a:rPr>
              <a:t>. </a:t>
            </a:r>
          </a:p>
        </p:txBody>
      </p:sp>
      <p:pic>
        <p:nvPicPr>
          <p:cNvPr id="50" name="Immagine 49"/>
          <p:cNvPicPr/>
          <p:nvPr/>
        </p:nvPicPr>
        <p:blipFill>
          <a:blip r:embed="rId2"/>
          <a:srcRect l="23209" t="39671" r="42858" b="41274"/>
          <a:stretch/>
        </p:blipFill>
        <p:spPr>
          <a:xfrm>
            <a:off x="4964857" y="814145"/>
            <a:ext cx="3419640" cy="1079640"/>
          </a:xfrm>
          <a:prstGeom prst="rect">
            <a:avLst/>
          </a:prstGeom>
          <a:ln w="0">
            <a:noFill/>
          </a:ln>
        </p:spPr>
      </p:pic>
      <p:pic>
        <p:nvPicPr>
          <p:cNvPr id="2050" name="Picture 2" descr="Figure 1 from The Association Between Gastroesophageal Reflux Disease and  Obesity | Semantic Scholar">
            <a:extLst>
              <a:ext uri="{FF2B5EF4-FFF2-40B4-BE49-F238E27FC236}">
                <a16:creationId xmlns:a16="http://schemas.microsoft.com/office/drawing/2014/main" id="{A12AD71C-9E2A-0D9C-78F2-9DDEEF15E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"/>
          <a:stretch/>
        </p:blipFill>
        <p:spPr bwMode="auto">
          <a:xfrm>
            <a:off x="179640" y="103505"/>
            <a:ext cx="3397983" cy="28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FF247ED-B240-1F0B-63B4-AADAF01507F8}"/>
              </a:ext>
            </a:extLst>
          </p:cNvPr>
          <p:cNvSpPr/>
          <p:nvPr/>
        </p:nvSpPr>
        <p:spPr>
          <a:xfrm>
            <a:off x="5040312" y="1187938"/>
            <a:ext cx="3306519" cy="390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asellaDiTesto 50"/>
          <p:cNvSpPr txBox="1"/>
          <p:nvPr/>
        </p:nvSpPr>
        <p:spPr>
          <a:xfrm>
            <a:off x="504492" y="218264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2800" b="1" strike="noStrike" spc="-1" dirty="0">
                <a:latin typeface="Arial"/>
              </a:rPr>
              <a:t>MECHANISMS OF REFLUX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0" y="1083530"/>
            <a:ext cx="5955323" cy="49152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000" b="0" strike="noStrike" spc="-1" dirty="0">
              <a:latin typeface="Arial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1" strike="noStrike" spc="-1" dirty="0" err="1">
                <a:latin typeface="Arial"/>
              </a:rPr>
              <a:t>Hiatal</a:t>
            </a:r>
            <a:r>
              <a:rPr lang="it-IT" sz="2000" b="1" strike="noStrike" spc="-1" dirty="0">
                <a:latin typeface="Arial"/>
              </a:rPr>
              <a:t> </a:t>
            </a:r>
            <a:r>
              <a:rPr lang="it-IT" sz="2000" b="1" strike="noStrike" spc="-1" dirty="0" err="1">
                <a:latin typeface="Arial"/>
              </a:rPr>
              <a:t>hernia</a:t>
            </a:r>
            <a:r>
              <a:rPr lang="it-IT" sz="2000" b="0" strike="noStrike" spc="-1" dirty="0">
                <a:latin typeface="Arial"/>
              </a:rPr>
              <a:t>, a </a:t>
            </a:r>
            <a:r>
              <a:rPr lang="it-IT" sz="2000" b="1" strike="noStrike" spc="-1" dirty="0">
                <a:latin typeface="Arial"/>
              </a:rPr>
              <a:t>short </a:t>
            </a:r>
            <a:r>
              <a:rPr lang="it-IT" sz="2000" b="1" strike="noStrike" spc="-1" dirty="0" err="1">
                <a:latin typeface="Arial"/>
              </a:rPr>
              <a:t>intraabdominal</a:t>
            </a:r>
            <a:r>
              <a:rPr lang="it-IT" sz="2000" b="1" strike="noStrike" spc="-1" dirty="0">
                <a:latin typeface="Arial"/>
              </a:rPr>
              <a:t> </a:t>
            </a:r>
            <a:r>
              <a:rPr lang="it-IT" sz="2000" b="1" strike="noStrike" spc="-1" dirty="0" err="1">
                <a:latin typeface="Arial"/>
              </a:rPr>
              <a:t>esophagus</a:t>
            </a:r>
            <a:r>
              <a:rPr lang="it-IT" sz="2000" b="0" strike="noStrike" spc="-1" dirty="0">
                <a:latin typeface="Arial"/>
              </a:rPr>
              <a:t>, </a:t>
            </a:r>
            <a:r>
              <a:rPr lang="it-IT" sz="2000" b="1" strike="noStrike" spc="-1" dirty="0" err="1">
                <a:latin typeface="Arial"/>
              </a:rPr>
              <a:t>weakness</a:t>
            </a:r>
            <a:r>
              <a:rPr lang="it-IT" sz="2000" b="1" strike="noStrike" spc="-1" dirty="0">
                <a:latin typeface="Arial"/>
              </a:rPr>
              <a:t> of the </a:t>
            </a:r>
            <a:r>
              <a:rPr lang="it-IT" sz="2000" b="1" strike="noStrike" spc="-1" dirty="0" err="1">
                <a:latin typeface="Arial"/>
              </a:rPr>
              <a:t>diaphragmatic</a:t>
            </a:r>
            <a:r>
              <a:rPr lang="it-IT" sz="2000" b="1" strike="noStrike" spc="-1" dirty="0">
                <a:latin typeface="Arial"/>
              </a:rPr>
              <a:t> </a:t>
            </a:r>
            <a:r>
              <a:rPr lang="it-IT" sz="2000" b="1" strike="noStrike" spc="-1" dirty="0" err="1">
                <a:latin typeface="Arial"/>
              </a:rPr>
              <a:t>crura</a:t>
            </a:r>
            <a:r>
              <a:rPr lang="it-IT" sz="2000" b="1" strike="noStrike" spc="-1" dirty="0">
                <a:latin typeface="Arial"/>
              </a:rPr>
              <a:t>/</a:t>
            </a:r>
            <a:r>
              <a:rPr lang="it-IT" sz="2000" b="1" strike="noStrike" spc="-1" dirty="0" err="1">
                <a:latin typeface="Arial"/>
              </a:rPr>
              <a:t>phreno-esophageal</a:t>
            </a:r>
            <a:r>
              <a:rPr lang="it-IT" sz="2000" b="1" strike="noStrike" spc="-1" dirty="0">
                <a:latin typeface="Arial"/>
              </a:rPr>
              <a:t> </a:t>
            </a:r>
            <a:r>
              <a:rPr lang="it-IT" sz="2000" b="1" strike="noStrike" spc="-1" dirty="0" err="1">
                <a:latin typeface="Arial"/>
              </a:rPr>
              <a:t>ligament</a:t>
            </a:r>
            <a:r>
              <a:rPr lang="it-IT" sz="2000" b="0" strike="noStrike" spc="-1" dirty="0">
                <a:latin typeface="Arial"/>
              </a:rPr>
              <a:t>, or </a:t>
            </a:r>
            <a:r>
              <a:rPr lang="it-IT" sz="2000" b="1" strike="noStrike" spc="-1" dirty="0" err="1">
                <a:latin typeface="Arial"/>
              </a:rPr>
              <a:t>elevated</a:t>
            </a:r>
            <a:r>
              <a:rPr lang="it-IT" sz="2000" b="1" strike="noStrike" spc="-1" dirty="0">
                <a:latin typeface="Arial"/>
              </a:rPr>
              <a:t> </a:t>
            </a:r>
            <a:r>
              <a:rPr lang="it-IT" sz="2000" b="1" strike="noStrike" spc="-1" dirty="0" err="1">
                <a:latin typeface="Arial"/>
              </a:rPr>
              <a:t>intraabdominal</a:t>
            </a:r>
            <a:r>
              <a:rPr lang="it-IT" sz="2000" b="1" strike="noStrike" spc="-1" dirty="0">
                <a:latin typeface="Arial"/>
              </a:rPr>
              <a:t> pressure </a:t>
            </a:r>
            <a:r>
              <a:rPr lang="it-IT" sz="2000" b="0" strike="noStrike" spc="-1" dirty="0">
                <a:latin typeface="Arial"/>
              </a:rPr>
              <a:t>are </a:t>
            </a:r>
            <a:r>
              <a:rPr lang="it-IT" sz="2000" b="0" strike="noStrike" spc="-1" dirty="0" err="1">
                <a:latin typeface="Arial"/>
              </a:rPr>
              <a:t>important</a:t>
            </a:r>
            <a:r>
              <a:rPr lang="it-IT" sz="2000" b="0" strike="noStrike" spc="-1" dirty="0">
                <a:latin typeface="Arial"/>
              </a:rPr>
              <a:t> risk </a:t>
            </a:r>
            <a:r>
              <a:rPr lang="it-IT" sz="2000" b="0" strike="noStrike" spc="-1" dirty="0" err="1">
                <a:latin typeface="Arial"/>
              </a:rPr>
              <a:t>factor</a:t>
            </a:r>
            <a:r>
              <a:rPr lang="it-IT" sz="2000" spc="-1" dirty="0" err="1">
                <a:latin typeface="Arial"/>
              </a:rPr>
              <a:t>s</a:t>
            </a:r>
            <a:r>
              <a:rPr lang="it-IT" sz="2000" spc="-1" dirty="0">
                <a:latin typeface="Arial"/>
              </a:rPr>
              <a:t> in the </a:t>
            </a:r>
            <a:r>
              <a:rPr lang="it-IT" sz="2000" spc="-1" dirty="0" err="1">
                <a:latin typeface="Arial"/>
              </a:rPr>
              <a:t>development</a:t>
            </a:r>
            <a:r>
              <a:rPr lang="it-IT" sz="2000" spc="-1" dirty="0">
                <a:latin typeface="Arial"/>
              </a:rPr>
              <a:t> of GERD</a:t>
            </a:r>
            <a:r>
              <a:rPr lang="it-IT" sz="2000" b="0" strike="noStrike" spc="-1" dirty="0">
                <a:latin typeface="Arial"/>
              </a:rPr>
              <a:t>.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000" b="0" strike="noStrike" spc="-1" dirty="0">
              <a:latin typeface="Arial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1" strike="noStrike" spc="-1" dirty="0">
                <a:latin typeface="Arial"/>
              </a:rPr>
              <a:t>Central </a:t>
            </a:r>
            <a:r>
              <a:rPr lang="it-IT" sz="2000" b="1" strike="noStrike" spc="-1" dirty="0" err="1">
                <a:latin typeface="Arial"/>
              </a:rPr>
              <a:t>Abdominal</a:t>
            </a:r>
            <a:r>
              <a:rPr lang="it-IT" sz="2000" b="1" strike="noStrike" spc="-1" dirty="0">
                <a:latin typeface="Arial"/>
              </a:rPr>
              <a:t> </a:t>
            </a:r>
            <a:r>
              <a:rPr lang="it-IT" sz="2000" b="1" strike="noStrike" spc="-1" dirty="0" err="1">
                <a:latin typeface="Arial"/>
              </a:rPr>
              <a:t>obesity</a:t>
            </a:r>
            <a:r>
              <a:rPr lang="it-IT" sz="2000" b="1" strike="noStrike" spc="-1" dirty="0">
                <a:latin typeface="Arial"/>
              </a:rPr>
              <a:t> </a:t>
            </a:r>
            <a:r>
              <a:rPr lang="it-IT" sz="2000" b="0" strike="noStrike" spc="-1" dirty="0">
                <a:latin typeface="Arial"/>
              </a:rPr>
              <a:t>can </a:t>
            </a:r>
            <a:r>
              <a:rPr lang="it-IT" sz="2000" b="0" strike="noStrike" spc="-1" dirty="0" err="1">
                <a:latin typeface="Arial"/>
              </a:rPr>
              <a:t>raise</a:t>
            </a:r>
            <a:r>
              <a:rPr lang="it-IT" sz="2000" b="0" strike="noStrike" spc="-1" dirty="0">
                <a:latin typeface="Arial"/>
              </a:rPr>
              <a:t> </a:t>
            </a:r>
            <a:r>
              <a:rPr lang="it-IT" sz="2000" b="0" strike="noStrike" spc="-1" dirty="0" err="1">
                <a:latin typeface="Arial"/>
              </a:rPr>
              <a:t>intraperitoneal</a:t>
            </a:r>
            <a:r>
              <a:rPr lang="it-IT" sz="2000" b="0" strike="noStrike" spc="-1" dirty="0">
                <a:latin typeface="Arial"/>
              </a:rPr>
              <a:t> pressure </a:t>
            </a:r>
            <a:r>
              <a:rPr lang="it-IT" sz="2000" b="1" strike="noStrike" spc="-1" dirty="0" err="1">
                <a:latin typeface="Arial"/>
              </a:rPr>
              <a:t>significantly</a:t>
            </a:r>
            <a:r>
              <a:rPr lang="it-IT" sz="2000" b="1" strike="noStrike" spc="-1" dirty="0">
                <a:latin typeface="Arial"/>
              </a:rPr>
              <a:t> </a:t>
            </a:r>
            <a:r>
              <a:rPr lang="it-IT" sz="2000" b="1" strike="noStrike" spc="-1" dirty="0" err="1">
                <a:latin typeface="Arial"/>
              </a:rPr>
              <a:t>increasing</a:t>
            </a:r>
            <a:r>
              <a:rPr lang="it-IT" sz="2000" b="1" strike="noStrike" spc="-1" dirty="0">
                <a:latin typeface="Arial"/>
              </a:rPr>
              <a:t> </a:t>
            </a:r>
            <a:r>
              <a:rPr lang="it-IT" sz="2000" b="1" strike="noStrike" spc="-1" dirty="0" err="1">
                <a:latin typeface="Arial"/>
              </a:rPr>
              <a:t>intragastric</a:t>
            </a:r>
            <a:r>
              <a:rPr lang="it-IT" sz="2000" b="1" strike="noStrike" spc="-1" dirty="0">
                <a:latin typeface="Arial"/>
              </a:rPr>
              <a:t> pressure and </a:t>
            </a:r>
            <a:r>
              <a:rPr lang="it-IT" sz="2000" b="1" strike="noStrike" spc="-1" dirty="0" err="1">
                <a:latin typeface="Arial"/>
              </a:rPr>
              <a:t>transient</a:t>
            </a:r>
            <a:r>
              <a:rPr lang="it-IT" sz="2000" b="1" strike="noStrike" spc="-1" dirty="0">
                <a:latin typeface="Arial"/>
              </a:rPr>
              <a:t> </a:t>
            </a:r>
            <a:r>
              <a:rPr lang="it-IT" sz="2000" b="1" strike="noStrike" spc="-1" dirty="0" err="1">
                <a:latin typeface="Arial"/>
              </a:rPr>
              <a:t>relaxations</a:t>
            </a:r>
            <a:r>
              <a:rPr lang="it-IT" sz="2000" b="1" strike="noStrike" spc="-1" dirty="0">
                <a:latin typeface="Arial"/>
              </a:rPr>
              <a:t> of LES</a:t>
            </a:r>
            <a:r>
              <a:rPr lang="it-IT" sz="2000" b="0" strike="noStrike" spc="-1" dirty="0">
                <a:latin typeface="Arial"/>
              </a:rPr>
              <a:t> </a:t>
            </a:r>
            <a:r>
              <a:rPr lang="it-IT" sz="2000" b="0" strike="noStrike" spc="-1" dirty="0" err="1">
                <a:latin typeface="Arial"/>
              </a:rPr>
              <a:t>which</a:t>
            </a:r>
            <a:r>
              <a:rPr lang="it-IT" sz="2000" b="0" strike="noStrike" spc="-1" dirty="0">
                <a:latin typeface="Arial"/>
              </a:rPr>
              <a:t> </a:t>
            </a:r>
            <a:r>
              <a:rPr lang="it-IT" sz="2000" b="0" strike="noStrike" spc="-1" dirty="0" err="1">
                <a:latin typeface="Arial"/>
              </a:rPr>
              <a:t>become</a:t>
            </a:r>
            <a:r>
              <a:rPr lang="it-IT" sz="2000" b="0" strike="noStrike" spc="-1" dirty="0">
                <a:latin typeface="Arial"/>
              </a:rPr>
              <a:t> inappropriate to the </a:t>
            </a:r>
            <a:r>
              <a:rPr lang="it-IT" sz="2000" b="0" strike="noStrike" spc="-1" dirty="0" err="1">
                <a:latin typeface="Arial"/>
              </a:rPr>
              <a:t>gastric</a:t>
            </a:r>
            <a:r>
              <a:rPr lang="it-IT" sz="2000" b="0" strike="noStrike" spc="-1" dirty="0">
                <a:latin typeface="Arial"/>
              </a:rPr>
              <a:t> volume</a:t>
            </a:r>
          </a:p>
        </p:txBody>
      </p:sp>
      <p:pic>
        <p:nvPicPr>
          <p:cNvPr id="53" name="Immagine 52"/>
          <p:cNvPicPr/>
          <p:nvPr/>
        </p:nvPicPr>
        <p:blipFill>
          <a:blip r:embed="rId2"/>
          <a:srcRect l="49776" t="44178" r="30577" b="24066"/>
          <a:stretch/>
        </p:blipFill>
        <p:spPr>
          <a:xfrm>
            <a:off x="6103631" y="1337855"/>
            <a:ext cx="3720308" cy="299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asellaDiTesto 53"/>
          <p:cNvSpPr txBox="1"/>
          <p:nvPr/>
        </p:nvSpPr>
        <p:spPr>
          <a:xfrm>
            <a:off x="413898" y="270550"/>
            <a:ext cx="5510831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2400" b="1" strike="noStrike" spc="-1" dirty="0">
                <a:latin typeface="Arial"/>
              </a:rPr>
              <a:t>REFLUX MECHANISM FOLLOWING SLEEVE GASTRECTOMY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413898" y="1249858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600" b="0" strike="noStrike" spc="-1" dirty="0">
              <a:latin typeface="Arial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 dirty="0">
                <a:latin typeface="Arial"/>
              </a:rPr>
              <a:t>2/3 </a:t>
            </a:r>
            <a:r>
              <a:rPr lang="it-IT" sz="1600" b="0" strike="noStrike" spc="-1" dirty="0" err="1">
                <a:latin typeface="Arial"/>
              </a:rPr>
              <a:t>gastrectomy</a:t>
            </a:r>
            <a:r>
              <a:rPr lang="it-IT" sz="1600" b="0" strike="noStrike" spc="-1" dirty="0">
                <a:latin typeface="Arial"/>
              </a:rPr>
              <a:t> of the body and </a:t>
            </a:r>
            <a:r>
              <a:rPr lang="it-IT" sz="1600" b="0" strike="noStrike" spc="-1" dirty="0" err="1">
                <a:latin typeface="Arial"/>
              </a:rPr>
              <a:t>fundus</a:t>
            </a:r>
            <a:r>
              <a:rPr lang="it-IT" sz="1600" b="0" strike="noStrike" spc="-1" dirty="0">
                <a:latin typeface="Arial"/>
              </a:rPr>
              <a:t> of the </a:t>
            </a:r>
            <a:r>
              <a:rPr lang="it-IT" sz="1600" b="0" strike="noStrike" spc="-1" dirty="0" err="1">
                <a:latin typeface="Arial"/>
              </a:rPr>
              <a:t>stomach</a:t>
            </a:r>
            <a:r>
              <a:rPr lang="it-IT" sz="1600" b="0" strike="noStrike" spc="-1" dirty="0">
                <a:latin typeface="Arial"/>
              </a:rPr>
              <a:t> are </a:t>
            </a:r>
            <a:r>
              <a:rPr lang="it-IT" sz="1600" b="0" strike="noStrike" spc="-1" dirty="0" err="1">
                <a:latin typeface="Arial"/>
              </a:rPr>
              <a:t>removed</a:t>
            </a:r>
            <a:r>
              <a:rPr lang="it-IT" sz="1600" b="0" strike="noStrike" spc="-1" dirty="0">
                <a:latin typeface="Arial"/>
              </a:rPr>
              <a:t> and </a:t>
            </a:r>
            <a:r>
              <a:rPr lang="it-IT" sz="1600" b="0" strike="noStrike" spc="-1" dirty="0" err="1">
                <a:latin typeface="Arial"/>
              </a:rPr>
              <a:t>it’s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0" strike="noStrike" spc="-1" dirty="0" err="1">
                <a:latin typeface="Arial"/>
              </a:rPr>
              <a:t>typically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0" strike="noStrike" spc="-1" dirty="0" err="1">
                <a:latin typeface="Arial"/>
              </a:rPr>
              <a:t>performed</a:t>
            </a:r>
            <a:r>
              <a:rPr lang="it-IT" sz="1600" b="0" strike="noStrike" spc="-1" dirty="0">
                <a:latin typeface="Arial"/>
              </a:rPr>
              <a:t> over a </a:t>
            </a:r>
            <a:r>
              <a:rPr lang="it-IT" sz="1600" b="0" strike="noStrike" spc="-1" dirty="0" err="1">
                <a:latin typeface="Arial"/>
              </a:rPr>
              <a:t>calibration</a:t>
            </a:r>
            <a:r>
              <a:rPr lang="it-IT" sz="1600" b="0" strike="noStrike" spc="-1" dirty="0">
                <a:latin typeface="Arial"/>
              </a:rPr>
              <a:t> tube. 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The size of tube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does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not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correlate with weight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loss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,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but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does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correlate with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symptoms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of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reflux</a:t>
            </a:r>
            <a:r>
              <a:rPr lang="it-IT" sz="1600" b="0" strike="noStrike" spc="-1" dirty="0">
                <a:latin typeface="Arial"/>
              </a:rPr>
              <a:t>.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 dirty="0">
                <a:latin typeface="Arial"/>
              </a:rPr>
              <a:t>The permissive </a:t>
            </a:r>
            <a:r>
              <a:rPr lang="it-IT" sz="1600" b="0" strike="noStrike" spc="-1" dirty="0" err="1">
                <a:latin typeface="Arial"/>
              </a:rPr>
              <a:t>reflux</a:t>
            </a:r>
            <a:r>
              <a:rPr lang="it-IT" sz="1600" b="0" strike="noStrike" spc="-1" dirty="0">
                <a:latin typeface="Arial"/>
              </a:rPr>
              <a:t> state post Sleeve </a:t>
            </a:r>
            <a:r>
              <a:rPr lang="it-IT" sz="1600" b="0" strike="noStrike" spc="-1" dirty="0" err="1">
                <a:latin typeface="Arial"/>
              </a:rPr>
              <a:t>Gastrectomy</a:t>
            </a:r>
            <a:r>
              <a:rPr lang="it-IT" sz="1600" b="0" strike="noStrike" spc="-1" dirty="0">
                <a:latin typeface="Arial"/>
              </a:rPr>
              <a:t> can be </a:t>
            </a:r>
            <a:r>
              <a:rPr lang="it-IT" sz="1600" b="0" strike="noStrike" spc="-1" dirty="0" err="1">
                <a:latin typeface="Arial"/>
              </a:rPr>
              <a:t>explained</a:t>
            </a:r>
            <a:r>
              <a:rPr lang="it-IT" sz="1600" b="0" strike="noStrike" spc="-1" dirty="0">
                <a:latin typeface="Arial"/>
              </a:rPr>
              <a:t> by a </a:t>
            </a:r>
            <a:r>
              <a:rPr lang="it-IT" sz="1600" b="0" strike="noStrike" spc="-1" dirty="0" err="1">
                <a:latin typeface="Arial"/>
              </a:rPr>
              <a:t>number</a:t>
            </a:r>
            <a:r>
              <a:rPr lang="it-IT" sz="1600" b="0" strike="noStrike" spc="-1" dirty="0">
                <a:latin typeface="Arial"/>
              </a:rPr>
              <a:t> of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anatomic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and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functional</a:t>
            </a:r>
            <a:r>
              <a:rPr lang="it-IT" sz="16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b="1" strike="noStrike" spc="-1" dirty="0" err="1">
                <a:solidFill>
                  <a:srgbClr val="FF0000"/>
                </a:solidFill>
                <a:latin typeface="Arial"/>
              </a:rPr>
              <a:t>changes</a:t>
            </a:r>
            <a:r>
              <a:rPr lang="it-IT" sz="1600" b="1" strike="noStrike" spc="-1" dirty="0">
                <a:latin typeface="Arial"/>
              </a:rPr>
              <a:t>: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u="sng" strike="noStrike" spc="-1" dirty="0" err="1">
                <a:latin typeface="Arial"/>
              </a:rPr>
              <a:t>blunting</a:t>
            </a:r>
            <a:r>
              <a:rPr lang="it-IT" sz="1600" b="0" u="sng" strike="noStrike" spc="-1" dirty="0">
                <a:latin typeface="Arial"/>
              </a:rPr>
              <a:t> of the angle of His</a:t>
            </a:r>
            <a:r>
              <a:rPr lang="it-IT" sz="1600" b="0" strike="noStrike" spc="-1" dirty="0">
                <a:latin typeface="Arial"/>
              </a:rPr>
              <a:t>;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u="sng" strike="noStrike" spc="-1" dirty="0" err="1">
                <a:latin typeface="Arial"/>
              </a:rPr>
              <a:t>intrathoracic</a:t>
            </a:r>
            <a:r>
              <a:rPr lang="it-IT" sz="1600" b="0" u="sng" strike="noStrike" spc="-1" dirty="0">
                <a:latin typeface="Arial"/>
              </a:rPr>
              <a:t> </a:t>
            </a:r>
            <a:r>
              <a:rPr lang="it-IT" sz="1600" b="0" u="sng" strike="noStrike" spc="-1" dirty="0" err="1">
                <a:latin typeface="Arial"/>
              </a:rPr>
              <a:t>migration</a:t>
            </a:r>
            <a:r>
              <a:rPr lang="it-IT" sz="1600" b="0" u="sng" strike="noStrike" spc="-1" dirty="0">
                <a:latin typeface="Arial"/>
              </a:rPr>
              <a:t> of the </a:t>
            </a:r>
            <a:r>
              <a:rPr lang="it-IT" sz="1600" b="0" u="sng" strike="noStrike" spc="-1" dirty="0" err="1">
                <a:latin typeface="Arial"/>
              </a:rPr>
              <a:t>gastric</a:t>
            </a:r>
            <a:r>
              <a:rPr lang="it-IT" sz="1600" b="0" u="sng" strike="noStrike" spc="-1" dirty="0">
                <a:latin typeface="Arial"/>
              </a:rPr>
              <a:t> tube </a:t>
            </a:r>
            <a:r>
              <a:rPr lang="it-IT" sz="1600" b="0" strike="noStrike" spc="-1" dirty="0" err="1">
                <a:latin typeface="Arial"/>
              </a:rPr>
              <a:t>resulting</a:t>
            </a:r>
            <a:r>
              <a:rPr lang="it-IT" sz="1600" b="0" strike="noStrike" spc="-1" dirty="0">
                <a:latin typeface="Arial"/>
              </a:rPr>
              <a:t> in de novo </a:t>
            </a:r>
            <a:r>
              <a:rPr lang="it-IT" sz="1600" b="0" strike="noStrike" spc="-1" dirty="0" err="1">
                <a:latin typeface="Arial"/>
              </a:rPr>
              <a:t>hiatal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0" strike="noStrike" spc="-1" dirty="0" err="1">
                <a:latin typeface="Arial"/>
              </a:rPr>
              <a:t>hernia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0" strike="noStrike" spc="-1" dirty="0" err="1">
                <a:latin typeface="Arial"/>
              </a:rPr>
              <a:t>formation</a:t>
            </a:r>
            <a:r>
              <a:rPr lang="it-IT" sz="1600" b="0" strike="noStrike" spc="-1" dirty="0">
                <a:latin typeface="Arial"/>
              </a:rPr>
              <a:t>;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u="sng" strike="noStrike" spc="-1" dirty="0" err="1">
                <a:latin typeface="Arial"/>
              </a:rPr>
              <a:t>resecting</a:t>
            </a:r>
            <a:r>
              <a:rPr lang="it-IT" sz="1600" b="0" u="sng" strike="noStrike" spc="-1" dirty="0">
                <a:latin typeface="Arial"/>
              </a:rPr>
              <a:t> the </a:t>
            </a:r>
            <a:r>
              <a:rPr lang="it-IT" sz="1600" b="0" u="sng" strike="noStrike" spc="-1" dirty="0" err="1">
                <a:latin typeface="Arial"/>
              </a:rPr>
              <a:t>greater</a:t>
            </a:r>
            <a:r>
              <a:rPr lang="it-IT" sz="1600" b="0" u="sng" strike="noStrike" spc="-1" dirty="0">
                <a:latin typeface="Arial"/>
              </a:rPr>
              <a:t> curvature </a:t>
            </a:r>
            <a:r>
              <a:rPr lang="it-IT" sz="1600" b="0" u="sng" strike="noStrike" spc="-1" dirty="0" err="1">
                <a:latin typeface="Arial"/>
              </a:rPr>
              <a:t>reduces</a:t>
            </a:r>
            <a:r>
              <a:rPr lang="it-IT" sz="1600" b="0" u="sng" strike="noStrike" spc="-1" dirty="0">
                <a:latin typeface="Arial"/>
              </a:rPr>
              <a:t> </a:t>
            </a:r>
            <a:r>
              <a:rPr lang="it-IT" sz="1600" b="0" u="sng" strike="noStrike" spc="-1" dirty="0" err="1">
                <a:latin typeface="Arial"/>
              </a:rPr>
              <a:t>gastric</a:t>
            </a:r>
            <a:r>
              <a:rPr lang="it-IT" sz="1600" b="0" u="sng" strike="noStrike" spc="-1" dirty="0">
                <a:latin typeface="Arial"/>
              </a:rPr>
              <a:t> compliance</a:t>
            </a:r>
            <a:r>
              <a:rPr lang="it-IT" sz="1600" b="0" strike="noStrike" spc="-1" dirty="0">
                <a:latin typeface="Arial"/>
              </a:rPr>
              <a:t>, </a:t>
            </a:r>
            <a:r>
              <a:rPr lang="it-IT" sz="1600" b="0" strike="noStrike" spc="-1" dirty="0" err="1">
                <a:latin typeface="Arial"/>
              </a:rPr>
              <a:t>resulting</a:t>
            </a:r>
            <a:r>
              <a:rPr lang="it-IT" sz="1600" b="0" strike="noStrike" spc="-1" dirty="0">
                <a:latin typeface="Arial"/>
              </a:rPr>
              <a:t> in an </a:t>
            </a:r>
            <a:r>
              <a:rPr lang="it-IT" sz="1600" b="0" strike="noStrike" spc="-1" dirty="0" err="1">
                <a:latin typeface="Arial"/>
              </a:rPr>
              <a:t>increase</a:t>
            </a:r>
            <a:r>
              <a:rPr lang="it-IT" sz="1600" b="0" strike="noStrike" spc="-1" dirty="0">
                <a:latin typeface="Arial"/>
              </a:rPr>
              <a:t> in </a:t>
            </a:r>
            <a:r>
              <a:rPr lang="it-IT" sz="1600" b="0" strike="noStrike" spc="-1" dirty="0" err="1">
                <a:latin typeface="Arial"/>
              </a:rPr>
              <a:t>intragastric</a:t>
            </a:r>
            <a:r>
              <a:rPr lang="it-IT" sz="1600" b="0" strike="noStrike" spc="-1" dirty="0">
                <a:latin typeface="Arial"/>
              </a:rPr>
              <a:t> pressures and </a:t>
            </a:r>
            <a:r>
              <a:rPr lang="it-IT" sz="1600" b="0" strike="noStrike" spc="-1" dirty="0" err="1">
                <a:latin typeface="Arial"/>
              </a:rPr>
              <a:t>provoking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0" u="sng" strike="noStrike" spc="-1" dirty="0">
                <a:latin typeface="Arial"/>
              </a:rPr>
              <a:t>an </a:t>
            </a:r>
            <a:r>
              <a:rPr lang="it-IT" sz="1600" b="0" u="sng" strike="noStrike" spc="-1" dirty="0" err="1">
                <a:latin typeface="Arial"/>
              </a:rPr>
              <a:t>increase</a:t>
            </a:r>
            <a:r>
              <a:rPr lang="it-IT" sz="1600" b="0" u="sng" strike="noStrike" spc="-1" dirty="0">
                <a:latin typeface="Arial"/>
              </a:rPr>
              <a:t> in </a:t>
            </a:r>
            <a:r>
              <a:rPr lang="it-IT" sz="1600" b="0" u="sng" strike="noStrike" spc="-1" dirty="0" err="1">
                <a:latin typeface="Arial"/>
              </a:rPr>
              <a:t>transient</a:t>
            </a:r>
            <a:r>
              <a:rPr lang="it-IT" sz="1600" b="0" u="sng" strike="noStrike" spc="-1" dirty="0">
                <a:latin typeface="Arial"/>
              </a:rPr>
              <a:t> </a:t>
            </a:r>
            <a:r>
              <a:rPr lang="it-IT" sz="1600" b="0" u="sng" strike="noStrike" spc="-1" dirty="0" err="1">
                <a:latin typeface="Arial"/>
              </a:rPr>
              <a:t>lower</a:t>
            </a:r>
            <a:r>
              <a:rPr lang="it-IT" sz="1600" b="0" u="sng" strike="noStrike" spc="-1" dirty="0">
                <a:latin typeface="Arial"/>
              </a:rPr>
              <a:t> </a:t>
            </a:r>
            <a:r>
              <a:rPr lang="it-IT" sz="1600" b="0" u="sng" strike="noStrike" spc="-1" dirty="0" err="1">
                <a:latin typeface="Arial"/>
              </a:rPr>
              <a:t>esophageal</a:t>
            </a:r>
            <a:r>
              <a:rPr lang="it-IT" sz="1600" b="0" u="sng" strike="noStrike" spc="-1" dirty="0">
                <a:latin typeface="Arial"/>
              </a:rPr>
              <a:t> </a:t>
            </a:r>
            <a:r>
              <a:rPr lang="it-IT" sz="1600" b="0" u="sng" strike="noStrike" spc="-1" dirty="0" err="1">
                <a:latin typeface="Arial"/>
              </a:rPr>
              <a:t>sphincter</a:t>
            </a:r>
            <a:r>
              <a:rPr lang="it-IT" sz="1600" b="0" u="sng" strike="noStrike" spc="-1" dirty="0">
                <a:latin typeface="Arial"/>
              </a:rPr>
              <a:t> </a:t>
            </a:r>
            <a:r>
              <a:rPr lang="it-IT" sz="1600" b="0" u="sng" strike="noStrike" spc="-1" dirty="0" err="1">
                <a:latin typeface="Arial"/>
              </a:rPr>
              <a:t>relaxations</a:t>
            </a:r>
            <a:r>
              <a:rPr lang="it-IT" sz="1600" b="0" strike="noStrike" spc="-1" dirty="0">
                <a:latin typeface="Arial"/>
              </a:rPr>
              <a:t>;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u="sng" strike="noStrike" spc="-1" dirty="0">
                <a:latin typeface="Arial"/>
              </a:rPr>
              <a:t>disruption of the </a:t>
            </a:r>
            <a:r>
              <a:rPr lang="it-IT" sz="1600" b="0" u="sng" strike="noStrike" spc="-1" dirty="0" err="1">
                <a:latin typeface="Arial"/>
              </a:rPr>
              <a:t>antral</a:t>
            </a:r>
            <a:r>
              <a:rPr lang="it-IT" sz="1600" b="0" u="sng" strike="noStrike" spc="-1" dirty="0">
                <a:latin typeface="Arial"/>
              </a:rPr>
              <a:t> pacemaker and </a:t>
            </a:r>
            <a:r>
              <a:rPr lang="it-IT" sz="1600" b="0" u="sng" strike="noStrike" spc="-1" dirty="0" err="1">
                <a:latin typeface="Arial"/>
              </a:rPr>
              <a:t>autonomic</a:t>
            </a:r>
            <a:r>
              <a:rPr lang="it-IT" sz="1600" b="0" u="sng" strike="noStrike" spc="-1" dirty="0">
                <a:latin typeface="Arial"/>
              </a:rPr>
              <a:t> connections </a:t>
            </a:r>
            <a:r>
              <a:rPr lang="it-IT" sz="1600" b="0" strike="noStrike" spc="-1" dirty="0">
                <a:latin typeface="Arial"/>
              </a:rPr>
              <a:t>can </a:t>
            </a:r>
            <a:r>
              <a:rPr lang="it-IT" sz="1600" b="0" strike="noStrike" spc="-1" dirty="0" err="1">
                <a:latin typeface="Arial"/>
              </a:rPr>
              <a:t>result</a:t>
            </a:r>
            <a:r>
              <a:rPr lang="it-IT" sz="1600" b="0" strike="noStrike" spc="-1" dirty="0">
                <a:latin typeface="Arial"/>
              </a:rPr>
              <a:t> in </a:t>
            </a:r>
            <a:r>
              <a:rPr lang="it-IT" sz="1600" b="0" strike="noStrike" spc="-1" dirty="0" err="1">
                <a:latin typeface="Arial"/>
              </a:rPr>
              <a:t>reduced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0" strike="noStrike" spc="-1" dirty="0" err="1">
                <a:latin typeface="Arial"/>
              </a:rPr>
              <a:t>contractions</a:t>
            </a:r>
            <a:r>
              <a:rPr lang="it-IT" sz="1600" b="0" strike="noStrike" spc="-1" dirty="0">
                <a:latin typeface="Arial"/>
              </a:rPr>
              <a:t> and </a:t>
            </a:r>
            <a:r>
              <a:rPr lang="it-IT" sz="1600" b="0" strike="noStrike" spc="-1" dirty="0" err="1">
                <a:latin typeface="Arial"/>
              </a:rPr>
              <a:t>decreased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0" strike="noStrike" spc="-1" dirty="0" err="1">
                <a:latin typeface="Arial"/>
              </a:rPr>
              <a:t>gastric</a:t>
            </a:r>
            <a:r>
              <a:rPr lang="it-IT" sz="1600" b="0" strike="noStrike" spc="-1" dirty="0">
                <a:latin typeface="Arial"/>
              </a:rPr>
              <a:t> </a:t>
            </a:r>
            <a:r>
              <a:rPr lang="it-IT" sz="1600" b="0" strike="noStrike" spc="-1" dirty="0" err="1">
                <a:latin typeface="Arial"/>
              </a:rPr>
              <a:t>accommodation</a:t>
            </a:r>
            <a:r>
              <a:rPr lang="it-IT" sz="1600" b="0" strike="noStrike" spc="-1" dirty="0">
                <a:latin typeface="Arial"/>
              </a:rPr>
              <a:t>;</a:t>
            </a:r>
          </a:p>
        </p:txBody>
      </p:sp>
      <p:pic>
        <p:nvPicPr>
          <p:cNvPr id="56" name="Immagine 55"/>
          <p:cNvPicPr/>
          <p:nvPr/>
        </p:nvPicPr>
        <p:blipFill>
          <a:blip r:embed="rId2"/>
          <a:srcRect l="22992" t="37830" r="39504" b="39941"/>
          <a:stretch/>
        </p:blipFill>
        <p:spPr>
          <a:xfrm>
            <a:off x="6159191" y="62994"/>
            <a:ext cx="3779640" cy="1259640"/>
          </a:xfrm>
          <a:prstGeom prst="rect">
            <a:avLst/>
          </a:prstGeom>
          <a:ln w="0"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9028E7D-D967-0F13-66DF-32639EF860B4}"/>
              </a:ext>
            </a:extLst>
          </p:cNvPr>
          <p:cNvSpPr/>
          <p:nvPr/>
        </p:nvSpPr>
        <p:spPr>
          <a:xfrm>
            <a:off x="6159191" y="359508"/>
            <a:ext cx="3779640" cy="640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sellaDiTesto 56"/>
          <p:cNvSpPr txBox="1"/>
          <p:nvPr/>
        </p:nvSpPr>
        <p:spPr>
          <a:xfrm>
            <a:off x="504000" y="226080"/>
            <a:ext cx="5616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2200" b="1" strike="noStrike" spc="-1" dirty="0">
                <a:latin typeface="Arial"/>
              </a:rPr>
              <a:t>SLEEVE GASTRECTOMY AND REFLUX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504000" y="1267163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 dirty="0">
                <a:latin typeface="Arial"/>
              </a:rPr>
              <a:t>Meta-</a:t>
            </a:r>
            <a:r>
              <a:rPr lang="it-IT" sz="1400" b="0" strike="noStrike" spc="-1" dirty="0" err="1">
                <a:latin typeface="Arial"/>
              </a:rPr>
              <a:t>analysis</a:t>
            </a:r>
            <a:r>
              <a:rPr lang="it-IT" sz="1400" b="0" strike="noStrike" spc="-1" dirty="0">
                <a:latin typeface="Arial"/>
              </a:rPr>
              <a:t> </a:t>
            </a:r>
            <a:r>
              <a:rPr lang="it-IT" sz="1400" b="0" strike="noStrike" spc="-1" dirty="0" err="1">
                <a:latin typeface="Arial"/>
              </a:rPr>
              <a:t>found</a:t>
            </a:r>
            <a:r>
              <a:rPr lang="it-IT" sz="1400" b="0" strike="noStrike" spc="-1" dirty="0">
                <a:latin typeface="Arial"/>
              </a:rPr>
              <a:t> </a:t>
            </a:r>
            <a:r>
              <a:rPr lang="it-IT" sz="1400" b="0" strike="noStrike" spc="-1" dirty="0" err="1">
                <a:latin typeface="Arial"/>
              </a:rPr>
              <a:t>that</a:t>
            </a:r>
            <a:r>
              <a:rPr lang="it-IT" sz="1400" b="0" strike="noStrike" spc="-1" dirty="0">
                <a:latin typeface="Arial"/>
              </a:rPr>
              <a:t> the </a:t>
            </a:r>
            <a:r>
              <a:rPr lang="it-IT" sz="1400" b="0" strike="noStrike" spc="-1" dirty="0" err="1">
                <a:latin typeface="Arial"/>
              </a:rPr>
              <a:t>incidence</a:t>
            </a:r>
            <a:r>
              <a:rPr lang="it-IT" sz="1400" b="0" strike="noStrike" spc="-1" dirty="0">
                <a:latin typeface="Arial"/>
              </a:rPr>
              <a:t> of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postoperative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GERD after sleeve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was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19%.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 dirty="0">
                <a:latin typeface="Arial"/>
              </a:rPr>
              <a:t> 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de novo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reflux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was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23%.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 dirty="0">
                <a:latin typeface="Arial"/>
              </a:rPr>
              <a:t>The long-</a:t>
            </a:r>
            <a:r>
              <a:rPr lang="it-IT" sz="1400" b="0" strike="noStrike" spc="-1" dirty="0" err="1">
                <a:latin typeface="Arial"/>
              </a:rPr>
              <a:t>term</a:t>
            </a:r>
            <a:r>
              <a:rPr lang="it-IT" sz="1400" b="0" strike="noStrike" spc="-1" dirty="0">
                <a:latin typeface="Arial"/>
              </a:rPr>
              <a:t> </a:t>
            </a:r>
            <a:r>
              <a:rPr lang="it-IT" sz="1400" b="0" strike="noStrike" spc="-1" dirty="0" err="1">
                <a:latin typeface="Arial"/>
              </a:rPr>
              <a:t>prevalence</a:t>
            </a:r>
            <a:r>
              <a:rPr lang="it-IT" sz="1400" b="0" strike="noStrike" spc="-1" dirty="0">
                <a:latin typeface="Arial"/>
              </a:rPr>
              <a:t> of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esophagitis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was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28%.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Barrett’s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Esophagus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was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8%.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4%</a:t>
            </a:r>
            <a:r>
              <a:rPr lang="it-IT" sz="1400" b="0" strike="noStrike" spc="-1" dirty="0">
                <a:latin typeface="Arial"/>
              </a:rPr>
              <a:t> of </a:t>
            </a:r>
            <a:r>
              <a:rPr lang="it-IT" sz="1400" b="0" strike="noStrike" spc="-1" dirty="0" err="1">
                <a:latin typeface="Arial"/>
              </a:rPr>
              <a:t>all</a:t>
            </a:r>
            <a:r>
              <a:rPr lang="it-IT" sz="1400" b="0" strike="noStrike" spc="-1" dirty="0">
                <a:latin typeface="Arial"/>
              </a:rPr>
              <a:t> </a:t>
            </a:r>
            <a:r>
              <a:rPr lang="it-IT" sz="1400" b="0" strike="noStrike" spc="-1" dirty="0" err="1">
                <a:latin typeface="Arial"/>
              </a:rPr>
              <a:t>patients</a:t>
            </a:r>
            <a:r>
              <a:rPr lang="it-IT" sz="1400" b="0" strike="noStrike" spc="-1" dirty="0"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required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conversion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400" b="0" strike="noStrike" spc="-1" dirty="0">
                <a:latin typeface="Arial"/>
              </a:rPr>
              <a:t>to RYGB for severe </a:t>
            </a:r>
            <a:r>
              <a:rPr lang="it-IT" sz="1400" b="0" strike="noStrike" spc="-1" dirty="0" err="1">
                <a:latin typeface="Arial"/>
              </a:rPr>
              <a:t>reflux</a:t>
            </a:r>
            <a:r>
              <a:rPr lang="it-IT" sz="1400" b="0" strike="noStrike" spc="-1" dirty="0">
                <a:latin typeface="Arial"/>
              </a:rPr>
              <a:t>.</a:t>
            </a:r>
          </a:p>
        </p:txBody>
      </p:sp>
      <p:pic>
        <p:nvPicPr>
          <p:cNvPr id="59" name="Immagine 58"/>
          <p:cNvPicPr/>
          <p:nvPr/>
        </p:nvPicPr>
        <p:blipFill>
          <a:blip r:embed="rId2"/>
          <a:srcRect l="22992" t="37830" r="39504" b="39941"/>
          <a:stretch/>
        </p:blipFill>
        <p:spPr>
          <a:xfrm>
            <a:off x="6300360" y="360"/>
            <a:ext cx="3779640" cy="1259640"/>
          </a:xfrm>
          <a:prstGeom prst="rect">
            <a:avLst/>
          </a:prstGeom>
          <a:ln w="0">
            <a:noFill/>
          </a:ln>
        </p:spPr>
      </p:pic>
      <p:sp>
        <p:nvSpPr>
          <p:cNvPr id="60" name="CasellaDiTesto 59"/>
          <p:cNvSpPr txBox="1"/>
          <p:nvPr/>
        </p:nvSpPr>
        <p:spPr>
          <a:xfrm>
            <a:off x="2732563" y="3493477"/>
            <a:ext cx="7020000" cy="126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it-IT" sz="1800" b="1" i="1" strike="noStrike" spc="-1" dirty="0">
                <a:latin typeface="Arial"/>
              </a:rPr>
              <a:t>SURVEILLANCE AFTER SLEEVE ???</a:t>
            </a:r>
          </a:p>
          <a:p>
            <a:pPr algn="ctr"/>
            <a:endParaRPr lang="it-IT" sz="1800" b="0" strike="noStrike" spc="-1" dirty="0">
              <a:latin typeface="Arial"/>
            </a:endParaRPr>
          </a:p>
          <a:p>
            <a:pPr algn="ctr"/>
            <a:r>
              <a:rPr lang="it-IT" sz="1800" b="0" strike="noStrike" spc="-1" dirty="0" err="1">
                <a:latin typeface="Arial"/>
              </a:rPr>
              <a:t>It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remains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unclear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whether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pts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who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develop</a:t>
            </a:r>
            <a:r>
              <a:rPr lang="it-IT" sz="1800" b="0" strike="noStrike" spc="-1" dirty="0">
                <a:latin typeface="Arial"/>
              </a:rPr>
              <a:t> new or </a:t>
            </a:r>
            <a:r>
              <a:rPr lang="it-IT" sz="1800" b="0" strike="noStrike" spc="-1" dirty="0" err="1">
                <a:latin typeface="Arial"/>
              </a:rPr>
              <a:t>worsening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reflux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should</a:t>
            </a:r>
            <a:r>
              <a:rPr lang="it-IT" sz="1800" b="0" strike="noStrike" spc="-1" dirty="0">
                <a:latin typeface="Arial"/>
              </a:rPr>
              <a:t> be </a:t>
            </a:r>
            <a:r>
              <a:rPr lang="it-IT" sz="1800" b="0" strike="noStrike" spc="-1" dirty="0" err="1">
                <a:latin typeface="Arial"/>
              </a:rPr>
              <a:t>submitted</a:t>
            </a:r>
            <a:r>
              <a:rPr lang="it-IT" sz="1800" b="0" strike="noStrike" spc="-1" dirty="0">
                <a:latin typeface="Arial"/>
              </a:rPr>
              <a:t> to some </a:t>
            </a:r>
            <a:r>
              <a:rPr lang="it-IT" sz="1800" b="0" strike="noStrike" spc="-1" dirty="0" err="1">
                <a:latin typeface="Arial"/>
              </a:rPr>
              <a:t>manner</a:t>
            </a:r>
            <a:r>
              <a:rPr lang="it-IT" sz="1800" b="0" strike="noStrike" spc="-1" dirty="0">
                <a:latin typeface="Arial"/>
              </a:rPr>
              <a:t> of </a:t>
            </a:r>
            <a:r>
              <a:rPr lang="it-IT" sz="1800" b="0" strike="noStrike" spc="-1" dirty="0" err="1">
                <a:latin typeface="Arial"/>
              </a:rPr>
              <a:t>surveillance</a:t>
            </a:r>
            <a:r>
              <a:rPr lang="it-IT" sz="1800" b="0" strike="noStrike" spc="-1" dirty="0">
                <a:latin typeface="Arial"/>
              </a:rPr>
              <a:t>!!</a:t>
            </a:r>
          </a:p>
        </p:txBody>
      </p:sp>
      <p:pic>
        <p:nvPicPr>
          <p:cNvPr id="3074" name="Picture 2" descr="Doubt cartoon little man vector free download">
            <a:extLst>
              <a:ext uri="{FF2B5EF4-FFF2-40B4-BE49-F238E27FC236}">
                <a16:creationId xmlns:a16="http://schemas.microsoft.com/office/drawing/2014/main" id="{A8169B93-A833-F4DA-57BC-626EC9386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4" r="27330"/>
          <a:stretch/>
        </p:blipFill>
        <p:spPr bwMode="auto">
          <a:xfrm>
            <a:off x="37908" y="3123111"/>
            <a:ext cx="1931569" cy="25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F1CE2EC-1128-1EEF-9460-A13E631DD7E7}"/>
              </a:ext>
            </a:extLst>
          </p:cNvPr>
          <p:cNvSpPr/>
          <p:nvPr/>
        </p:nvSpPr>
        <p:spPr>
          <a:xfrm>
            <a:off x="2727569" y="3493477"/>
            <a:ext cx="7024994" cy="1259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asellaDiTesto 60"/>
          <p:cNvSpPr txBox="1"/>
          <p:nvPr/>
        </p:nvSpPr>
        <p:spPr>
          <a:xfrm>
            <a:off x="-31816" y="126555"/>
            <a:ext cx="6111631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2200" b="1" strike="noStrike" spc="-1" dirty="0">
                <a:latin typeface="Arial"/>
              </a:rPr>
              <a:t>REFLUX MECHANISM FOLLOWING RYGBP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504000" y="1326600"/>
            <a:ext cx="9071640" cy="191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strike="noStrike" spc="-1" dirty="0">
                <a:latin typeface="Arial"/>
              </a:rPr>
              <a:t>Roux-en-Y </a:t>
            </a:r>
            <a:r>
              <a:rPr lang="it-IT" sz="1200" b="0" strike="noStrike" spc="-1" dirty="0" err="1">
                <a:latin typeface="Arial"/>
              </a:rPr>
              <a:t>gastric</a:t>
            </a:r>
            <a:r>
              <a:rPr lang="it-IT" sz="1200" b="0" strike="noStrike" spc="-1" dirty="0">
                <a:latin typeface="Arial"/>
              </a:rPr>
              <a:t> bypass </a:t>
            </a:r>
            <a:r>
              <a:rPr lang="it-IT" sz="1200" b="0" strike="noStrike" spc="-1" dirty="0" err="1">
                <a:latin typeface="Arial"/>
              </a:rPr>
              <a:t>appears</a:t>
            </a:r>
            <a:r>
              <a:rPr lang="it-IT" sz="1200" b="0" strike="noStrike" spc="-1" dirty="0">
                <a:latin typeface="Arial"/>
              </a:rPr>
              <a:t> to </a:t>
            </a:r>
            <a:r>
              <a:rPr lang="it-IT" sz="1200" b="0" strike="noStrike" spc="-1" dirty="0" err="1">
                <a:latin typeface="Arial"/>
              </a:rPr>
              <a:t>have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the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most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beneficial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effect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on GERD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strike="noStrike" spc="-1" dirty="0">
                <a:latin typeface="Arial"/>
              </a:rPr>
              <a:t>LRYGB </a:t>
            </a:r>
            <a:r>
              <a:rPr lang="it-IT" sz="1200" b="1" u="sng" strike="noStrike" spc="-1" dirty="0" err="1">
                <a:latin typeface="Arial"/>
              </a:rPr>
              <a:t>diverts</a:t>
            </a:r>
            <a:r>
              <a:rPr lang="it-IT" sz="1200" b="1" u="sng" strike="noStrike" spc="-1" dirty="0">
                <a:latin typeface="Arial"/>
              </a:rPr>
              <a:t> bile and the bulk of acid </a:t>
            </a:r>
            <a:r>
              <a:rPr lang="it-IT" sz="1200" b="1" u="sng" strike="noStrike" spc="-1" dirty="0" err="1">
                <a:latin typeface="Arial"/>
              </a:rPr>
              <a:t>away</a:t>
            </a:r>
            <a:r>
              <a:rPr lang="it-IT" sz="1200" b="1" u="sng" strike="noStrike" spc="-1" dirty="0">
                <a:latin typeface="Arial"/>
              </a:rPr>
              <a:t> from the </a:t>
            </a:r>
            <a:r>
              <a:rPr lang="it-IT" sz="1200" b="1" u="sng" strike="noStrike" spc="-1" dirty="0" err="1">
                <a:latin typeface="Arial"/>
              </a:rPr>
              <a:t>gastric</a:t>
            </a:r>
            <a:r>
              <a:rPr lang="it-IT" sz="1200" b="1" u="sng" strike="noStrike" spc="-1" dirty="0">
                <a:latin typeface="Arial"/>
              </a:rPr>
              <a:t> </a:t>
            </a:r>
            <a:r>
              <a:rPr lang="it-IT" sz="1200" b="1" u="sng" strike="noStrike" spc="-1" dirty="0" err="1">
                <a:latin typeface="Arial"/>
              </a:rPr>
              <a:t>pouch</a:t>
            </a:r>
            <a:r>
              <a:rPr lang="it-IT" sz="1200" b="1" u="sng" strike="noStrike" spc="-1" dirty="0">
                <a:latin typeface="Arial"/>
              </a:rPr>
              <a:t> and </a:t>
            </a:r>
            <a:r>
              <a:rPr lang="it-IT" sz="1200" b="1" u="sng" strike="noStrike" spc="-1" dirty="0" err="1">
                <a:latin typeface="Arial"/>
              </a:rPr>
              <a:t>esophagus</a:t>
            </a:r>
            <a:r>
              <a:rPr lang="it-IT" sz="1200" b="1" u="sng" strike="noStrike" spc="-1" dirty="0">
                <a:latin typeface="Arial"/>
              </a:rPr>
              <a:t> </a:t>
            </a:r>
            <a:r>
              <a:rPr lang="it-IT" sz="1200" b="0" strike="noStrike" spc="-1" dirty="0">
                <a:latin typeface="Arial"/>
              </a:rPr>
              <a:t>due to the long Roux </a:t>
            </a:r>
            <a:r>
              <a:rPr lang="it-IT" sz="1200" b="0" strike="noStrike" spc="-1" dirty="0" err="1">
                <a:latin typeface="Arial"/>
              </a:rPr>
              <a:t>limb</a:t>
            </a:r>
            <a:endParaRPr lang="it-IT" sz="1200" b="0" strike="noStrike" spc="-1" dirty="0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1" u="sng" strike="noStrike" spc="-1" dirty="0" err="1">
                <a:latin typeface="Arial"/>
              </a:rPr>
              <a:t>very</a:t>
            </a:r>
            <a:r>
              <a:rPr lang="it-IT" sz="1200" b="1" u="sng" strike="noStrike" spc="-1" dirty="0">
                <a:latin typeface="Arial"/>
              </a:rPr>
              <a:t> </a:t>
            </a:r>
            <a:r>
              <a:rPr lang="it-IT" sz="1200" b="1" u="sng" strike="noStrike" spc="-1" dirty="0" err="1">
                <a:latin typeface="Arial"/>
              </a:rPr>
              <a:t>little</a:t>
            </a:r>
            <a:r>
              <a:rPr lang="it-IT" sz="1200" b="1" u="sng" strike="noStrike" spc="-1" dirty="0">
                <a:latin typeface="Arial"/>
              </a:rPr>
              <a:t> acid </a:t>
            </a:r>
            <a:r>
              <a:rPr lang="it-IT" sz="1200" b="1" u="sng" strike="noStrike" spc="-1" dirty="0" err="1">
                <a:latin typeface="Arial"/>
              </a:rPr>
              <a:t>is</a:t>
            </a:r>
            <a:r>
              <a:rPr lang="it-IT" sz="1200" b="1" u="sng" strike="noStrike" spc="-1" dirty="0">
                <a:latin typeface="Arial"/>
              </a:rPr>
              <a:t> </a:t>
            </a:r>
            <a:r>
              <a:rPr lang="it-IT" sz="1200" b="1" u="sng" strike="noStrike" spc="-1" dirty="0" err="1">
                <a:latin typeface="Arial"/>
              </a:rPr>
              <a:t>produced</a:t>
            </a:r>
            <a:r>
              <a:rPr lang="it-IT" sz="1200" b="1" u="sng" strike="noStrike" spc="-1" dirty="0">
                <a:latin typeface="Arial"/>
              </a:rPr>
              <a:t> in the cardia-</a:t>
            </a:r>
            <a:r>
              <a:rPr lang="it-IT" sz="1200" b="1" u="sng" strike="noStrike" spc="-1" dirty="0" err="1">
                <a:latin typeface="Arial"/>
              </a:rPr>
              <a:t>based</a:t>
            </a:r>
            <a:r>
              <a:rPr lang="it-IT" sz="1200" b="1" u="sng" strike="noStrike" spc="-1" dirty="0">
                <a:latin typeface="Arial"/>
              </a:rPr>
              <a:t> </a:t>
            </a:r>
            <a:r>
              <a:rPr lang="it-IT" sz="1200" b="1" u="sng" strike="noStrike" spc="-1" dirty="0" err="1">
                <a:latin typeface="Arial"/>
              </a:rPr>
              <a:t>gastric</a:t>
            </a:r>
            <a:r>
              <a:rPr lang="it-IT" sz="1200" b="1" u="sng" strike="noStrike" spc="-1" dirty="0">
                <a:latin typeface="Arial"/>
              </a:rPr>
              <a:t> </a:t>
            </a:r>
            <a:r>
              <a:rPr lang="it-IT" sz="1200" b="1" u="sng" strike="noStrike" spc="-1" dirty="0" err="1">
                <a:latin typeface="Arial"/>
              </a:rPr>
              <a:t>pouch</a:t>
            </a:r>
            <a:r>
              <a:rPr lang="it-IT" sz="1200" b="0" strike="noStrike" spc="-1" dirty="0">
                <a:latin typeface="Arial"/>
              </a:rPr>
              <a:t>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1" u="sng" strike="noStrike" spc="-1" dirty="0" err="1">
                <a:latin typeface="Arial"/>
              </a:rPr>
              <a:t>surgically</a:t>
            </a:r>
            <a:r>
              <a:rPr lang="it-IT" sz="1200" b="1" u="sng" strike="noStrike" spc="-1" dirty="0">
                <a:latin typeface="Arial"/>
              </a:rPr>
              <a:t> </a:t>
            </a:r>
            <a:r>
              <a:rPr lang="it-IT" sz="1200" b="1" u="sng" strike="noStrike" spc="-1" dirty="0" err="1">
                <a:latin typeface="Arial"/>
              </a:rPr>
              <a:t>induced</a:t>
            </a:r>
            <a:r>
              <a:rPr lang="it-IT" sz="1200" b="1" u="sng" strike="noStrike" spc="-1" dirty="0">
                <a:latin typeface="Arial"/>
              </a:rPr>
              <a:t> weight </a:t>
            </a:r>
            <a:r>
              <a:rPr lang="it-IT" sz="1200" b="1" u="sng" strike="noStrike" spc="-1" dirty="0" err="1">
                <a:latin typeface="Arial"/>
              </a:rPr>
              <a:t>loss</a:t>
            </a:r>
            <a:r>
              <a:rPr lang="it-IT" sz="1200" b="1" u="sng" strike="noStrike" spc="-1" dirty="0">
                <a:latin typeface="Arial"/>
              </a:rPr>
              <a:t> </a:t>
            </a:r>
            <a:r>
              <a:rPr lang="it-IT" sz="1200" b="1" u="sng" strike="noStrike" spc="-1" dirty="0" err="1">
                <a:latin typeface="Arial"/>
              </a:rPr>
              <a:t>may</a:t>
            </a:r>
            <a:r>
              <a:rPr lang="it-IT" sz="1200" b="1" u="sng" strike="noStrike" spc="-1" dirty="0">
                <a:latin typeface="Arial"/>
              </a:rPr>
              <a:t> </a:t>
            </a:r>
            <a:r>
              <a:rPr lang="it-IT" sz="1200" b="1" u="sng" strike="noStrike" spc="-1" dirty="0" err="1">
                <a:latin typeface="Arial"/>
              </a:rPr>
              <a:t>diminish</a:t>
            </a:r>
            <a:r>
              <a:rPr lang="it-IT" sz="1200" b="1" u="sng" strike="noStrike" spc="-1" dirty="0">
                <a:latin typeface="Arial"/>
              </a:rPr>
              <a:t> </a:t>
            </a:r>
            <a:r>
              <a:rPr lang="it-IT" sz="1200" b="1" u="sng" strike="noStrike" spc="-1" dirty="0" err="1">
                <a:latin typeface="Arial"/>
              </a:rPr>
              <a:t>systemic</a:t>
            </a:r>
            <a:r>
              <a:rPr lang="it-IT" sz="1200" b="1" u="sng" strike="noStrike" spc="-1" dirty="0">
                <a:latin typeface="Arial"/>
              </a:rPr>
              <a:t> </a:t>
            </a:r>
            <a:r>
              <a:rPr lang="it-IT" sz="1200" b="1" u="sng" strike="noStrike" spc="-1" dirty="0" err="1">
                <a:latin typeface="Arial"/>
              </a:rPr>
              <a:t>inflammation</a:t>
            </a:r>
            <a:r>
              <a:rPr lang="it-IT" sz="1200" b="0" strike="noStrike" spc="-1" dirty="0">
                <a:latin typeface="Arial"/>
              </a:rPr>
              <a:t>, </a:t>
            </a:r>
            <a:r>
              <a:rPr lang="it-IT" sz="1200" b="0" strike="noStrike" spc="-1" dirty="0" err="1">
                <a:latin typeface="Arial"/>
              </a:rPr>
              <a:t>which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may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contribute</a:t>
            </a:r>
            <a:r>
              <a:rPr lang="it-IT" sz="1200" b="0" strike="noStrike" spc="-1" dirty="0">
                <a:latin typeface="Arial"/>
              </a:rPr>
              <a:t> to </a:t>
            </a:r>
            <a:r>
              <a:rPr lang="it-IT" sz="1200" b="0" strike="noStrike" spc="-1" dirty="0" err="1">
                <a:latin typeface="Arial"/>
              </a:rPr>
              <a:t>improvement</a:t>
            </a:r>
            <a:r>
              <a:rPr lang="it-IT" sz="1200" b="0" strike="noStrike" spc="-1" dirty="0">
                <a:latin typeface="Arial"/>
              </a:rPr>
              <a:t> in </a:t>
            </a:r>
            <a:r>
              <a:rPr lang="it-IT" sz="1200" b="0" strike="noStrike" spc="-1" dirty="0" err="1">
                <a:latin typeface="Arial"/>
              </a:rPr>
              <a:t>metaplastic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changes</a:t>
            </a:r>
            <a:r>
              <a:rPr lang="it-IT" sz="1200" b="0" strike="noStrike" spc="-1" dirty="0">
                <a:latin typeface="Arial"/>
              </a:rPr>
              <a:t> in the </a:t>
            </a:r>
            <a:r>
              <a:rPr lang="it-IT" sz="1200" b="0" strike="noStrike" spc="-1" dirty="0" err="1">
                <a:latin typeface="Arial"/>
              </a:rPr>
              <a:t>esophagus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63" name="Immagine 62"/>
          <p:cNvPicPr/>
          <p:nvPr/>
        </p:nvPicPr>
        <p:blipFill>
          <a:blip r:embed="rId2"/>
          <a:srcRect l="51561" t="23132" r="30577" b="36766"/>
          <a:stretch/>
        </p:blipFill>
        <p:spPr>
          <a:xfrm>
            <a:off x="8100000" y="246960"/>
            <a:ext cx="1799640" cy="2273040"/>
          </a:xfrm>
          <a:prstGeom prst="rect">
            <a:avLst/>
          </a:prstGeom>
          <a:ln w="0">
            <a:noFill/>
          </a:ln>
        </p:spPr>
      </p:pic>
      <p:pic>
        <p:nvPicPr>
          <p:cNvPr id="64" name="Immagine 63"/>
          <p:cNvPicPr/>
          <p:nvPr/>
        </p:nvPicPr>
        <p:blipFill>
          <a:blip r:embed="rId3"/>
          <a:srcRect l="22992" t="37830" r="37719" b="43115"/>
          <a:stretch/>
        </p:blipFill>
        <p:spPr>
          <a:xfrm>
            <a:off x="6508071" y="4478343"/>
            <a:ext cx="3391569" cy="826395"/>
          </a:xfrm>
          <a:prstGeom prst="rect">
            <a:avLst/>
          </a:prstGeom>
          <a:ln w="0">
            <a:noFill/>
          </a:ln>
        </p:spPr>
      </p:pic>
      <p:sp>
        <p:nvSpPr>
          <p:cNvPr id="65" name="CasellaDiTesto 64"/>
          <p:cNvSpPr txBox="1"/>
          <p:nvPr/>
        </p:nvSpPr>
        <p:spPr>
          <a:xfrm>
            <a:off x="75744" y="3755160"/>
            <a:ext cx="6004071" cy="1284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strike="noStrike" spc="-1" dirty="0" err="1">
                <a:latin typeface="Arial"/>
              </a:rPr>
              <a:t>Patients</a:t>
            </a:r>
            <a:r>
              <a:rPr lang="it-IT" sz="1200" b="0" strike="noStrike" spc="-1" dirty="0">
                <a:latin typeface="Arial"/>
              </a:rPr>
              <a:t> with 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erosive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esophagitis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had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a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statistically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significant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200" b="1" strike="noStrike" spc="-1" dirty="0" err="1">
                <a:solidFill>
                  <a:srgbClr val="FF0000"/>
                </a:solidFill>
                <a:latin typeface="Arial"/>
              </a:rPr>
              <a:t>resolution</a:t>
            </a:r>
            <a:r>
              <a:rPr lang="it-IT" sz="1200" b="1" strike="noStrike" spc="-1" dirty="0">
                <a:solidFill>
                  <a:srgbClr val="FF0000"/>
                </a:solidFill>
                <a:latin typeface="Arial"/>
              </a:rPr>
              <a:t> after RYGB</a:t>
            </a:r>
            <a:r>
              <a:rPr lang="it-IT" sz="1200" b="0" strike="noStrike" spc="-1" dirty="0">
                <a:latin typeface="Arial"/>
              </a:rPr>
              <a:t>. 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200" b="0" strike="noStrike" spc="-1" dirty="0">
              <a:latin typeface="Arial"/>
            </a:endParaRPr>
          </a:p>
          <a:p>
            <a:pPr algn="just"/>
            <a:r>
              <a:rPr lang="it-IT" sz="1200" b="0" strike="noStrike" spc="-1" dirty="0">
                <a:solidFill>
                  <a:schemeClr val="bg1"/>
                </a:solidFill>
                <a:latin typeface="Arial"/>
              </a:rPr>
              <a:t>•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Barrett’s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esophagus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1" strike="noStrike" spc="-1" dirty="0" err="1">
                <a:latin typeface="Arial"/>
              </a:rPr>
              <a:t>was</a:t>
            </a:r>
            <a:r>
              <a:rPr lang="it-IT" sz="1200" b="1" strike="noStrike" spc="-1" dirty="0">
                <a:latin typeface="Arial"/>
              </a:rPr>
              <a:t> </a:t>
            </a:r>
            <a:r>
              <a:rPr lang="it-IT" sz="1200" b="1" u="sng" strike="noStrike" spc="-1" dirty="0" err="1">
                <a:latin typeface="Arial"/>
              </a:rPr>
              <a:t>improved</a:t>
            </a:r>
            <a:r>
              <a:rPr lang="it-IT" sz="1200" b="1" u="sng" strike="noStrike" spc="-1" dirty="0">
                <a:latin typeface="Arial"/>
              </a:rPr>
              <a:t> or </a:t>
            </a:r>
            <a:r>
              <a:rPr lang="it-IT" sz="1200" b="1" u="sng" strike="noStrike" spc="-1" dirty="0" err="1">
                <a:latin typeface="Arial"/>
              </a:rPr>
              <a:t>even</a:t>
            </a:r>
            <a:r>
              <a:rPr lang="it-IT" sz="1200" b="1" u="sng" strike="noStrike" spc="-1" dirty="0">
                <a:latin typeface="Arial"/>
              </a:rPr>
              <a:t> </a:t>
            </a:r>
            <a:r>
              <a:rPr lang="it-IT" sz="1200" b="1" u="sng" strike="noStrike" spc="-1" dirty="0" err="1">
                <a:latin typeface="Arial"/>
              </a:rPr>
              <a:t>resolved</a:t>
            </a:r>
            <a:r>
              <a:rPr lang="it-IT" sz="1200" b="1" u="sng" strike="noStrike" spc="-1" dirty="0">
                <a:latin typeface="Arial"/>
              </a:rPr>
              <a:t> </a:t>
            </a:r>
            <a:r>
              <a:rPr lang="it-IT" sz="1200" b="0" strike="noStrike" spc="-1" dirty="0">
                <a:latin typeface="Arial"/>
              </a:rPr>
              <a:t>in </a:t>
            </a:r>
            <a:r>
              <a:rPr lang="it-IT" sz="1200" b="0" strike="noStrike" spc="-1" dirty="0" err="1">
                <a:latin typeface="Arial"/>
              </a:rPr>
              <a:t>many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patients</a:t>
            </a:r>
            <a:r>
              <a:rPr lang="it-IT" sz="1200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without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acquiring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significance</a:t>
            </a:r>
            <a:r>
              <a:rPr lang="it-IT" sz="1200" b="0" strike="noStrike" spc="-1" dirty="0">
                <a:latin typeface="Arial"/>
              </a:rPr>
              <a:t> and </a:t>
            </a:r>
            <a:r>
              <a:rPr lang="it-IT" sz="1200" b="0" strike="noStrike" spc="-1" dirty="0" err="1">
                <a:latin typeface="Arial"/>
              </a:rPr>
              <a:t>appears</a:t>
            </a:r>
            <a:r>
              <a:rPr lang="it-IT" sz="1200" b="0" strike="noStrike" spc="-1" dirty="0">
                <a:latin typeface="Arial"/>
              </a:rPr>
              <a:t> to </a:t>
            </a:r>
            <a:r>
              <a:rPr lang="it-IT" sz="1200" b="1" u="sng" strike="noStrike" spc="-1" dirty="0" err="1">
                <a:latin typeface="Arial"/>
              </a:rPr>
              <a:t>prevent</a:t>
            </a:r>
            <a:r>
              <a:rPr lang="it-IT" sz="1200" b="1" u="sng" strike="noStrike" spc="-1" dirty="0">
                <a:latin typeface="Arial"/>
              </a:rPr>
              <a:t> </a:t>
            </a:r>
            <a:r>
              <a:rPr lang="it-IT" sz="1200" b="1" u="sng" strike="noStrike" spc="-1" dirty="0" err="1">
                <a:latin typeface="Arial"/>
              </a:rPr>
              <a:t>progression</a:t>
            </a:r>
            <a:r>
              <a:rPr lang="it-IT" sz="1200" b="0" strike="noStrike" spc="-1" dirty="0">
                <a:latin typeface="Arial"/>
              </a:rPr>
              <a:t>. </a:t>
            </a:r>
          </a:p>
          <a:p>
            <a:pPr algn="just"/>
            <a:endParaRPr lang="it-IT" sz="1200" b="0" strike="noStrike" spc="-1" dirty="0"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strike="noStrike" spc="-1" dirty="0">
                <a:latin typeface="Arial"/>
              </a:rPr>
              <a:t>Long-</a:t>
            </a:r>
            <a:r>
              <a:rPr lang="it-IT" sz="1200" b="0" strike="noStrike" spc="-1" dirty="0" err="1">
                <a:latin typeface="Arial"/>
              </a:rPr>
              <a:t>term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surveillance</a:t>
            </a:r>
            <a:r>
              <a:rPr lang="it-IT" sz="1200" b="0" strike="noStrike" spc="-1" dirty="0">
                <a:latin typeface="Arial"/>
              </a:rPr>
              <a:t> data </a:t>
            </a:r>
            <a:r>
              <a:rPr lang="it-IT" sz="1200" b="0" strike="noStrike" spc="-1" dirty="0" err="1">
                <a:latin typeface="Arial"/>
              </a:rPr>
              <a:t>is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necessary</a:t>
            </a:r>
            <a:r>
              <a:rPr lang="it-IT" sz="1200" b="0" strike="noStrike" spc="-1" dirty="0">
                <a:latin typeface="Arial"/>
              </a:rPr>
              <a:t> to </a:t>
            </a:r>
            <a:r>
              <a:rPr lang="it-IT" sz="1200" b="0" strike="noStrike" spc="-1" dirty="0" err="1">
                <a:latin typeface="Arial"/>
              </a:rPr>
              <a:t>define</a:t>
            </a:r>
            <a:r>
              <a:rPr lang="it-IT" sz="1200" b="0" strike="noStrike" spc="-1" dirty="0">
                <a:latin typeface="Arial"/>
              </a:rPr>
              <a:t> the </a:t>
            </a:r>
            <a:r>
              <a:rPr lang="it-IT" sz="1200" b="0" strike="noStrike" spc="-1" dirty="0" err="1">
                <a:latin typeface="Arial"/>
              </a:rPr>
              <a:t>certain</a:t>
            </a:r>
            <a:r>
              <a:rPr lang="it-IT" sz="1200" b="0" strike="noStrike" spc="-1" dirty="0">
                <a:latin typeface="Arial"/>
              </a:rPr>
              <a:t> </a:t>
            </a:r>
            <a:r>
              <a:rPr lang="it-IT" sz="1200" b="0" strike="noStrike" spc="-1" dirty="0" err="1">
                <a:latin typeface="Arial"/>
              </a:rPr>
              <a:t>evolution</a:t>
            </a:r>
            <a:r>
              <a:rPr lang="it-IT" sz="1200" b="0" strike="noStrike" spc="-1" dirty="0">
                <a:latin typeface="Arial"/>
              </a:rPr>
              <a:t> of EE and BE after GBP.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0" y="3152880"/>
            <a:ext cx="504000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it-IT" sz="2200" b="1" strike="noStrike" spc="-1" dirty="0">
                <a:latin typeface="Arial"/>
              </a:rPr>
              <a:t>BARRETT’S AND GASTRIC BYPASS</a:t>
            </a:r>
          </a:p>
        </p:txBody>
      </p:sp>
      <p:pic>
        <p:nvPicPr>
          <p:cNvPr id="67" name="Immagine 66"/>
          <p:cNvPicPr/>
          <p:nvPr/>
        </p:nvPicPr>
        <p:blipFill>
          <a:blip r:embed="rId4"/>
          <a:srcRect l="19419" t="15612" r="34148" b="58985"/>
          <a:stretch/>
        </p:blipFill>
        <p:spPr>
          <a:xfrm>
            <a:off x="6010031" y="3150551"/>
            <a:ext cx="3925609" cy="97597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asellaDiTesto 67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pic>
        <p:nvPicPr>
          <p:cNvPr id="70" name="Immagine 69"/>
          <p:cNvPicPr/>
          <p:nvPr/>
        </p:nvPicPr>
        <p:blipFill>
          <a:blip r:embed="rId2"/>
          <a:stretch/>
        </p:blipFill>
        <p:spPr>
          <a:xfrm>
            <a:off x="160782" y="995521"/>
            <a:ext cx="5255280" cy="2975400"/>
          </a:xfrm>
          <a:prstGeom prst="rect">
            <a:avLst/>
          </a:prstGeom>
          <a:ln w="0">
            <a:noFill/>
          </a:ln>
        </p:spPr>
      </p:pic>
      <p:pic>
        <p:nvPicPr>
          <p:cNvPr id="71" name="Immagine 70"/>
          <p:cNvPicPr/>
          <p:nvPr/>
        </p:nvPicPr>
        <p:blipFill>
          <a:blip r:embed="rId3"/>
          <a:srcRect l="35490" t="21960" r="27006" b="36763"/>
          <a:stretch/>
        </p:blipFill>
        <p:spPr>
          <a:xfrm>
            <a:off x="6195772" y="95207"/>
            <a:ext cx="3780360" cy="1458729"/>
          </a:xfrm>
          <a:prstGeom prst="rect">
            <a:avLst/>
          </a:prstGeom>
          <a:ln w="0">
            <a:noFill/>
          </a:ln>
        </p:spPr>
      </p:pic>
      <p:pic>
        <p:nvPicPr>
          <p:cNvPr id="72" name="Immagine 71"/>
          <p:cNvPicPr/>
          <p:nvPr/>
        </p:nvPicPr>
        <p:blipFill>
          <a:blip r:embed="rId4"/>
          <a:srcRect l="21427" t="34656" r="23213" b="31748"/>
          <a:stretch/>
        </p:blipFill>
        <p:spPr>
          <a:xfrm>
            <a:off x="4137679" y="3501292"/>
            <a:ext cx="5781179" cy="2074051"/>
          </a:xfrm>
          <a:prstGeom prst="rect">
            <a:avLst/>
          </a:prstGeom>
          <a:ln w="0">
            <a:noFill/>
          </a:ln>
        </p:spPr>
      </p:pic>
      <p:pic>
        <p:nvPicPr>
          <p:cNvPr id="73" name="Immagine 72"/>
          <p:cNvPicPr/>
          <p:nvPr/>
        </p:nvPicPr>
        <p:blipFill>
          <a:blip r:embed="rId5"/>
          <a:srcRect l="35492" t="41004" r="34148" b="36766"/>
          <a:stretch/>
        </p:blipFill>
        <p:spPr>
          <a:xfrm>
            <a:off x="5759280" y="1768383"/>
            <a:ext cx="3533249" cy="1544812"/>
          </a:xfrm>
          <a:prstGeom prst="rect">
            <a:avLst/>
          </a:prstGeom>
          <a:ln w="0"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AD8C80-0BAF-4FA0-85F2-CE2DCC73B693}"/>
              </a:ext>
            </a:extLst>
          </p:cNvPr>
          <p:cNvSpPr txBox="1"/>
          <p:nvPr/>
        </p:nvSpPr>
        <p:spPr>
          <a:xfrm>
            <a:off x="540360" y="160920"/>
            <a:ext cx="4875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BARIATRIC SURGERY AS BOTH THE CAUSE &amp; THE CURE OF GERD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0FBAEDE-AABA-F937-08E8-47A3095F5B9B}"/>
              </a:ext>
            </a:extLst>
          </p:cNvPr>
          <p:cNvSpPr/>
          <p:nvPr/>
        </p:nvSpPr>
        <p:spPr>
          <a:xfrm>
            <a:off x="5759280" y="1755208"/>
            <a:ext cx="3400351" cy="354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94D20E2-4775-E1C2-038A-AEC00A413BD2}"/>
              </a:ext>
            </a:extLst>
          </p:cNvPr>
          <p:cNvSpPr/>
          <p:nvPr/>
        </p:nvSpPr>
        <p:spPr>
          <a:xfrm>
            <a:off x="4211504" y="3438500"/>
            <a:ext cx="3533249" cy="354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 descr="Cartoon Girl Dizzy Vector Images (over 400)">
            <a:extLst>
              <a:ext uri="{FF2B5EF4-FFF2-40B4-BE49-F238E27FC236}">
                <a16:creationId xmlns:a16="http://schemas.microsoft.com/office/drawing/2014/main" id="{00B3B4C3-2BFE-2619-8096-ECEBE6F1F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8" y="3556644"/>
            <a:ext cx="1981284" cy="16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magine 76"/>
          <p:cNvPicPr/>
          <p:nvPr/>
        </p:nvPicPr>
        <p:blipFill rotWithShape="1">
          <a:blip r:embed="rId2"/>
          <a:srcRect l="21386" t="23132" r="21158" b="21061"/>
          <a:stretch/>
        </p:blipFill>
        <p:spPr>
          <a:xfrm>
            <a:off x="3688863" y="132862"/>
            <a:ext cx="6391762" cy="3804049"/>
          </a:xfrm>
          <a:prstGeom prst="rect">
            <a:avLst/>
          </a:prstGeom>
          <a:ln w="0">
            <a:noFill/>
          </a:ln>
        </p:spPr>
      </p:pic>
      <p:sp>
        <p:nvSpPr>
          <p:cNvPr id="78" name="CasellaDiTesto 77"/>
          <p:cNvSpPr txBox="1"/>
          <p:nvPr/>
        </p:nvSpPr>
        <p:spPr>
          <a:xfrm>
            <a:off x="-64168" y="132862"/>
            <a:ext cx="3753030" cy="553768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0" strike="noStrike" spc="-1" dirty="0">
                <a:latin typeface="Arial"/>
              </a:rPr>
              <a:t>With the </a:t>
            </a:r>
            <a:r>
              <a:rPr lang="it-IT" sz="1400" b="0" strike="noStrike" spc="-1" dirty="0" err="1">
                <a:latin typeface="Arial"/>
              </a:rPr>
              <a:t>recent</a:t>
            </a:r>
            <a:r>
              <a:rPr lang="it-IT" sz="1400" b="0" strike="noStrike" spc="-1" dirty="0">
                <a:latin typeface="Arial"/>
              </a:rPr>
              <a:t> rise in </a:t>
            </a:r>
            <a:r>
              <a:rPr lang="it-IT" sz="1400" b="0" strike="noStrike" spc="-1" dirty="0" err="1">
                <a:latin typeface="Arial"/>
              </a:rPr>
              <a:t>bariatric</a:t>
            </a:r>
            <a:r>
              <a:rPr lang="it-IT" sz="1400" b="0" strike="noStrike" spc="-1" dirty="0">
                <a:latin typeface="Arial"/>
              </a:rPr>
              <a:t> surgery,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especially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SG</a:t>
            </a:r>
            <a:r>
              <a:rPr lang="it-IT" sz="1400" b="0" strike="noStrike" spc="-1" dirty="0">
                <a:latin typeface="Arial"/>
              </a:rPr>
              <a:t>,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persistent</a:t>
            </a: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 and de novo </a:t>
            </a:r>
            <a:r>
              <a:rPr lang="it-IT" sz="1400" b="1" strike="noStrike" spc="-1" dirty="0" err="1">
                <a:solidFill>
                  <a:srgbClr val="FF0000"/>
                </a:solidFill>
                <a:latin typeface="Arial"/>
              </a:rPr>
              <a:t>reflux</a:t>
            </a:r>
            <a:r>
              <a:rPr lang="it-IT" sz="1400" b="0" strike="noStrike" spc="-1" dirty="0">
                <a:latin typeface="Arial"/>
              </a:rPr>
              <a:t> following </a:t>
            </a:r>
            <a:r>
              <a:rPr lang="it-IT" sz="1400" b="0" strike="noStrike" spc="-1" dirty="0" err="1">
                <a:latin typeface="Arial"/>
              </a:rPr>
              <a:t>bariatric</a:t>
            </a:r>
            <a:r>
              <a:rPr lang="it-IT" sz="1400" b="0" strike="noStrike" spc="-1" dirty="0">
                <a:latin typeface="Arial"/>
              </a:rPr>
              <a:t> surgery </a:t>
            </a:r>
            <a:r>
              <a:rPr lang="it-IT" sz="1400" b="0" strike="noStrike" spc="-1" dirty="0" err="1">
                <a:latin typeface="Arial"/>
              </a:rPr>
              <a:t>has</a:t>
            </a:r>
            <a:r>
              <a:rPr lang="it-IT" sz="1400" b="0" strike="noStrike" spc="-1" dirty="0">
                <a:latin typeface="Arial"/>
              </a:rPr>
              <a:t> </a:t>
            </a:r>
            <a:r>
              <a:rPr lang="it-IT" sz="1400" b="0" strike="noStrike" spc="-1" dirty="0" err="1">
                <a:latin typeface="Arial"/>
              </a:rPr>
              <a:t>become</a:t>
            </a:r>
            <a:r>
              <a:rPr lang="it-IT" sz="1400" b="0" strike="noStrike" spc="-1" dirty="0">
                <a:latin typeface="Arial"/>
              </a:rPr>
              <a:t> a </a:t>
            </a:r>
            <a:r>
              <a:rPr lang="it-IT" sz="1400" b="0" strike="noStrike" spc="-1" dirty="0" err="1">
                <a:latin typeface="Arial"/>
              </a:rPr>
              <a:t>topic</a:t>
            </a:r>
            <a:r>
              <a:rPr lang="it-IT" sz="1400" b="0" strike="noStrike" spc="-1" dirty="0">
                <a:latin typeface="Arial"/>
              </a:rPr>
              <a:t> of </a:t>
            </a:r>
            <a:r>
              <a:rPr lang="it-IT" sz="1400" b="0" strike="noStrike" spc="-1" dirty="0" err="1">
                <a:latin typeface="Arial"/>
              </a:rPr>
              <a:t>concern</a:t>
            </a:r>
            <a:r>
              <a:rPr lang="it-IT" sz="1400" b="0" strike="noStrike" spc="-1" dirty="0">
                <a:latin typeface="Arial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b="0" strike="noStrike" spc="-1" dirty="0"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b="0" strike="noStrike" spc="-1" dirty="0"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strike="noStrike" spc="-1" dirty="0">
                <a:solidFill>
                  <a:srgbClr val="FF0000"/>
                </a:solidFill>
                <a:latin typeface="Arial"/>
              </a:rPr>
              <a:t>Management</a:t>
            </a:r>
            <a:r>
              <a:rPr lang="it-IT" sz="1400" b="0" strike="noStrike" spc="-1" dirty="0">
                <a:latin typeface="Arial"/>
              </a:rPr>
              <a:t> of post-</a:t>
            </a:r>
            <a:r>
              <a:rPr lang="it-IT" sz="1400" b="0" strike="noStrike" spc="-1" dirty="0" err="1">
                <a:latin typeface="Arial"/>
              </a:rPr>
              <a:t>bariatric</a:t>
            </a:r>
            <a:r>
              <a:rPr lang="it-IT" sz="1400" b="0" strike="noStrike" spc="-1" dirty="0">
                <a:latin typeface="Arial"/>
              </a:rPr>
              <a:t> surgery GERD </a:t>
            </a:r>
            <a:r>
              <a:rPr lang="it-IT" sz="1400" b="0" strike="noStrike" spc="-1" dirty="0" err="1">
                <a:latin typeface="Arial"/>
              </a:rPr>
              <a:t>includes</a:t>
            </a:r>
            <a:r>
              <a:rPr lang="it-IT" sz="1400" b="0" strike="noStrike" spc="-1" dirty="0">
                <a:latin typeface="Arial"/>
              </a:rPr>
              <a:t> </a:t>
            </a:r>
            <a:r>
              <a:rPr lang="it-IT" sz="1400" b="0" u="sng" strike="noStrike" spc="-1" dirty="0">
                <a:latin typeface="Arial"/>
              </a:rPr>
              <a:t>lifestyle </a:t>
            </a:r>
            <a:r>
              <a:rPr lang="it-IT" sz="1400" b="0" u="sng" strike="noStrike" spc="-1" dirty="0" err="1">
                <a:latin typeface="Arial"/>
              </a:rPr>
              <a:t>modifications</a:t>
            </a:r>
            <a:r>
              <a:rPr lang="it-IT" sz="1400" b="0" u="sng" strike="noStrike" spc="-1" dirty="0">
                <a:latin typeface="Arial"/>
              </a:rPr>
              <a:t>, </a:t>
            </a:r>
            <a:r>
              <a:rPr lang="it-IT" sz="1400" b="0" u="sng" strike="noStrike" spc="-1" dirty="0" err="1">
                <a:latin typeface="Arial"/>
              </a:rPr>
              <a:t>optimization</a:t>
            </a:r>
            <a:r>
              <a:rPr lang="it-IT" sz="1400" b="0" u="sng" strike="noStrike" spc="-1" dirty="0">
                <a:latin typeface="Arial"/>
              </a:rPr>
              <a:t> of PPI and H2RAs, treatment of </a:t>
            </a:r>
            <a:r>
              <a:rPr lang="it-IT" sz="1400" b="0" u="sng" strike="noStrike" spc="-1" dirty="0" err="1">
                <a:latin typeface="Arial"/>
              </a:rPr>
              <a:t>postoperative</a:t>
            </a:r>
            <a:r>
              <a:rPr lang="it-IT" sz="1400" b="0" u="sng" strike="noStrike" spc="-1" dirty="0">
                <a:latin typeface="Arial"/>
              </a:rPr>
              <a:t> </a:t>
            </a:r>
            <a:r>
              <a:rPr lang="it-IT" sz="1400" b="0" u="sng" strike="noStrike" spc="-1" dirty="0" err="1">
                <a:latin typeface="Arial"/>
              </a:rPr>
              <a:t>complications</a:t>
            </a:r>
            <a:r>
              <a:rPr lang="it-IT" sz="1400" b="0" u="sng" strike="noStrike" spc="-1" dirty="0">
                <a:latin typeface="Arial"/>
              </a:rPr>
              <a:t> and </a:t>
            </a:r>
            <a:r>
              <a:rPr lang="it-IT" sz="1400" b="0" u="sng" strike="noStrike" spc="-1" dirty="0" err="1">
                <a:latin typeface="Arial"/>
              </a:rPr>
              <a:t>repair</a:t>
            </a:r>
            <a:r>
              <a:rPr lang="it-IT" sz="1400" b="0" u="sng" strike="noStrike" spc="-1" dirty="0">
                <a:latin typeface="Arial"/>
              </a:rPr>
              <a:t> of </a:t>
            </a:r>
            <a:r>
              <a:rPr lang="it-IT" sz="1400" b="0" u="sng" strike="noStrike" spc="-1" dirty="0" err="1">
                <a:latin typeface="Arial"/>
              </a:rPr>
              <a:t>hiatal</a:t>
            </a:r>
            <a:r>
              <a:rPr lang="it-IT" sz="1400" b="0" u="sng" strike="noStrike" spc="-1" dirty="0">
                <a:latin typeface="Arial"/>
              </a:rPr>
              <a:t> </a:t>
            </a:r>
            <a:r>
              <a:rPr lang="it-IT" sz="1400" b="0" u="sng" strike="noStrike" spc="-1" dirty="0" err="1">
                <a:latin typeface="Arial"/>
              </a:rPr>
              <a:t>hernia</a:t>
            </a:r>
            <a:r>
              <a:rPr lang="it-IT" sz="1400" b="0" u="sng" strike="noStrike" spc="-1" dirty="0">
                <a:latin typeface="Arial"/>
              </a:rPr>
              <a:t> </a:t>
            </a:r>
            <a:r>
              <a:rPr lang="it-IT" sz="1400" b="0" u="sng" strike="noStrike" spc="-1" dirty="0" err="1">
                <a:latin typeface="Arial"/>
              </a:rPr>
              <a:t>if</a:t>
            </a:r>
            <a:r>
              <a:rPr lang="it-IT" sz="1400" b="0" u="sng" strike="noStrike" spc="-1" dirty="0">
                <a:latin typeface="Arial"/>
              </a:rPr>
              <a:t> </a:t>
            </a:r>
            <a:r>
              <a:rPr lang="it-IT" sz="1400" b="0" u="sng" strike="noStrike" spc="-1" dirty="0" err="1">
                <a:latin typeface="Arial"/>
              </a:rPr>
              <a:t>present</a:t>
            </a:r>
            <a:r>
              <a:rPr lang="it-IT" sz="1400" b="0" u="sng" strike="noStrike" spc="-1" dirty="0">
                <a:latin typeface="Arial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b="0" u="sng" strike="noStrike" spc="-1" dirty="0"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b="0" strike="noStrike" spc="-1" dirty="0"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u="sng" strike="noStrike" spc="-1" dirty="0">
                <a:solidFill>
                  <a:srgbClr val="FF0000"/>
                </a:solidFill>
                <a:latin typeface="Arial"/>
              </a:rPr>
              <a:t>Conversion to Roux-en-Y </a:t>
            </a:r>
            <a:r>
              <a:rPr lang="it-IT" sz="1400" b="1" u="sng" strike="noStrike" spc="-1" dirty="0" err="1">
                <a:solidFill>
                  <a:srgbClr val="FF0000"/>
                </a:solidFill>
                <a:latin typeface="Arial"/>
              </a:rPr>
              <a:t>currently</a:t>
            </a:r>
            <a:r>
              <a:rPr lang="it-IT" sz="1400" b="1" u="sng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400" b="1" u="sng" strike="noStrike" spc="-1" dirty="0" err="1">
                <a:solidFill>
                  <a:srgbClr val="FF0000"/>
                </a:solidFill>
                <a:latin typeface="Arial"/>
              </a:rPr>
              <a:t>has</a:t>
            </a:r>
            <a:r>
              <a:rPr lang="it-IT" sz="1400" b="1" u="sng" strike="noStrike" spc="-1" dirty="0">
                <a:solidFill>
                  <a:srgbClr val="FF0000"/>
                </a:solidFill>
                <a:latin typeface="Arial"/>
              </a:rPr>
              <a:t> the </a:t>
            </a:r>
            <a:r>
              <a:rPr lang="it-IT" sz="1400" b="1" u="sng" strike="noStrike" spc="-1" dirty="0" err="1">
                <a:solidFill>
                  <a:srgbClr val="FF0000"/>
                </a:solidFill>
                <a:latin typeface="Arial"/>
              </a:rPr>
              <a:t>most</a:t>
            </a:r>
            <a:r>
              <a:rPr lang="it-IT" sz="1400" b="1" u="sng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400" b="1" u="sng" strike="noStrike" spc="-1" dirty="0" err="1">
                <a:solidFill>
                  <a:srgbClr val="FF0000"/>
                </a:solidFill>
                <a:latin typeface="Arial"/>
              </a:rPr>
              <a:t>robust</a:t>
            </a:r>
            <a:r>
              <a:rPr lang="it-IT" sz="1400" b="1" u="sng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400" b="1" u="sng" strike="noStrike" spc="-1" dirty="0" err="1">
                <a:solidFill>
                  <a:srgbClr val="FF0000"/>
                </a:solidFill>
                <a:latin typeface="Arial"/>
              </a:rPr>
              <a:t>evidence</a:t>
            </a:r>
            <a:r>
              <a:rPr lang="it-IT" sz="1400" b="0" strike="noStrike" spc="-1" dirty="0">
                <a:latin typeface="Arial"/>
              </a:rPr>
              <a:t> to support </a:t>
            </a:r>
            <a:r>
              <a:rPr lang="it-IT" sz="1400" b="0" strike="noStrike" spc="-1" dirty="0" err="1">
                <a:latin typeface="Arial"/>
              </a:rPr>
              <a:t>its</a:t>
            </a:r>
            <a:r>
              <a:rPr lang="it-IT" sz="1400" b="0" strike="noStrike" spc="-1" dirty="0">
                <a:latin typeface="Arial"/>
              </a:rPr>
              <a:t> </a:t>
            </a:r>
            <a:r>
              <a:rPr lang="it-IT" sz="1400" b="0" strike="noStrike" spc="-1" dirty="0" err="1">
                <a:latin typeface="Arial"/>
              </a:rPr>
              <a:t>safety</a:t>
            </a:r>
            <a:r>
              <a:rPr lang="it-IT" sz="1400" b="0" strike="noStrike" spc="-1" dirty="0">
                <a:latin typeface="Arial"/>
              </a:rPr>
              <a:t> and </a:t>
            </a:r>
            <a:r>
              <a:rPr lang="it-IT" sz="1400" b="0" strike="noStrike" spc="-1" dirty="0" err="1">
                <a:latin typeface="Arial"/>
              </a:rPr>
              <a:t>efficacy</a:t>
            </a:r>
            <a:r>
              <a:rPr lang="it-IT" sz="1400" b="0" strike="noStrike" spc="-1" dirty="0">
                <a:latin typeface="Arial"/>
              </a:rPr>
              <a:t> for the treatment of </a:t>
            </a:r>
            <a:r>
              <a:rPr lang="it-IT" sz="1400" b="0" strike="noStrike" spc="-1" dirty="0" err="1">
                <a:latin typeface="Arial"/>
              </a:rPr>
              <a:t>medically</a:t>
            </a:r>
            <a:r>
              <a:rPr lang="it-IT" sz="1400" b="0" strike="noStrike" spc="-1" dirty="0">
                <a:latin typeface="Arial"/>
              </a:rPr>
              <a:t> </a:t>
            </a:r>
            <a:r>
              <a:rPr lang="it-IT" sz="1400" b="0" strike="noStrike" spc="-1" dirty="0" err="1">
                <a:latin typeface="Arial"/>
              </a:rPr>
              <a:t>refractory</a:t>
            </a:r>
            <a:r>
              <a:rPr lang="it-IT" sz="1400" b="0" strike="noStrike" spc="-1" dirty="0">
                <a:latin typeface="Arial"/>
              </a:rPr>
              <a:t> GERD post-SG.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b="0" strike="noStrike" spc="-1" dirty="0"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b="0" strike="noStrike" spc="-1" dirty="0"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0" strike="noStrike" spc="-1" dirty="0">
                <a:latin typeface="Arial"/>
              </a:rPr>
              <a:t> </a:t>
            </a:r>
            <a:r>
              <a:rPr lang="it-IT" sz="1400" b="0" strike="noStrike" spc="-1" dirty="0" err="1">
                <a:latin typeface="Arial"/>
              </a:rPr>
              <a:t>Other</a:t>
            </a:r>
            <a:r>
              <a:rPr lang="it-IT" sz="1400" b="0" strike="noStrike" spc="-1" dirty="0">
                <a:latin typeface="Arial"/>
              </a:rPr>
              <a:t> options include </a:t>
            </a:r>
            <a:r>
              <a:rPr lang="it-IT" sz="1400" b="0" strike="noStrike" spc="-1" dirty="0" err="1">
                <a:latin typeface="Arial"/>
              </a:rPr>
              <a:t>magnetic</a:t>
            </a:r>
            <a:r>
              <a:rPr lang="it-IT" sz="1400" b="0" strike="noStrike" spc="-1" dirty="0">
                <a:latin typeface="Arial"/>
              </a:rPr>
              <a:t> </a:t>
            </a:r>
            <a:r>
              <a:rPr lang="it-IT" sz="1400" b="0" strike="noStrike" spc="-1" dirty="0" err="1">
                <a:latin typeface="Arial"/>
              </a:rPr>
              <a:t>sphincter</a:t>
            </a:r>
            <a:r>
              <a:rPr lang="it-IT" sz="1400" b="0" strike="noStrike" spc="-1" dirty="0">
                <a:latin typeface="Arial"/>
              </a:rPr>
              <a:t> </a:t>
            </a:r>
            <a:r>
              <a:rPr lang="it-IT" sz="1400" b="0" strike="noStrike" spc="-1" dirty="0" err="1">
                <a:latin typeface="Arial"/>
              </a:rPr>
              <a:t>augmentation</a:t>
            </a:r>
            <a:r>
              <a:rPr lang="it-IT" sz="1400" b="0" strike="noStrike" spc="-1" dirty="0">
                <a:latin typeface="Arial"/>
              </a:rPr>
              <a:t>, </a:t>
            </a:r>
            <a:r>
              <a:rPr lang="it-IT" sz="1400" b="0" strike="noStrike" spc="-1" dirty="0" err="1">
                <a:latin typeface="Arial"/>
              </a:rPr>
              <a:t>though</a:t>
            </a:r>
            <a:r>
              <a:rPr lang="it-IT" sz="1400" b="0" strike="noStrike" spc="-1" dirty="0">
                <a:latin typeface="Arial"/>
              </a:rPr>
              <a:t> data </a:t>
            </a:r>
            <a:r>
              <a:rPr lang="it-IT" sz="1400" b="0" strike="noStrike" spc="-1" dirty="0" err="1">
                <a:latin typeface="Arial"/>
              </a:rPr>
              <a:t>regarding</a:t>
            </a:r>
            <a:r>
              <a:rPr lang="it-IT" sz="1400" b="0" strike="noStrike" spc="-1" dirty="0">
                <a:latin typeface="Arial"/>
              </a:rPr>
              <a:t> </a:t>
            </a:r>
            <a:r>
              <a:rPr lang="it-IT" sz="1400" b="0" strike="noStrike" spc="-1" dirty="0" err="1">
                <a:latin typeface="Arial"/>
              </a:rPr>
              <a:t>safety</a:t>
            </a:r>
            <a:r>
              <a:rPr lang="it-IT" sz="1400" b="0" strike="noStrike" spc="-1" dirty="0">
                <a:latin typeface="Arial"/>
              </a:rPr>
              <a:t> and </a:t>
            </a:r>
            <a:r>
              <a:rPr lang="it-IT" sz="1400" b="0" strike="noStrike" spc="-1" dirty="0" err="1">
                <a:latin typeface="Arial"/>
              </a:rPr>
              <a:t>efficacy</a:t>
            </a:r>
            <a:r>
              <a:rPr lang="it-IT" sz="1400" b="0" strike="noStrike" spc="-1" dirty="0">
                <a:latin typeface="Arial"/>
              </a:rPr>
              <a:t> are limited.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200" b="0" strike="noStrike" spc="-1" dirty="0">
              <a:latin typeface="Arial"/>
            </a:endParaRPr>
          </a:p>
          <a:p>
            <a:pPr algn="just"/>
            <a:r>
              <a:rPr lang="it-IT" sz="1200" b="0" strike="noStrike" spc="-1" dirty="0">
                <a:latin typeface="Arial"/>
              </a:rPr>
              <a:t> </a:t>
            </a:r>
            <a:endParaRPr lang="it-IT" sz="1200" b="1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25F68B4-1838-1AE7-63A9-2F56192D6768}"/>
              </a:ext>
            </a:extLst>
          </p:cNvPr>
          <p:cNvSpPr/>
          <p:nvPr/>
        </p:nvSpPr>
        <p:spPr>
          <a:xfrm>
            <a:off x="6951168" y="826582"/>
            <a:ext cx="3129457" cy="311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FCFDBB6-7F88-3D28-865D-91B3B2E7311A}"/>
              </a:ext>
            </a:extLst>
          </p:cNvPr>
          <p:cNvPicPr/>
          <p:nvPr/>
        </p:nvPicPr>
        <p:blipFill>
          <a:blip r:embed="rId3"/>
          <a:srcRect l="35490" t="21960" r="27006" b="36763"/>
          <a:stretch/>
        </p:blipFill>
        <p:spPr>
          <a:xfrm>
            <a:off x="6219835" y="4078959"/>
            <a:ext cx="3780360" cy="145872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1340</Words>
  <Application>Microsoft Office PowerPoint</Application>
  <PresentationFormat>Personalizzato</PresentationFormat>
  <Paragraphs>93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Arial</vt:lpstr>
      <vt:lpstr>BlinkMacSystemFont</vt:lpstr>
      <vt:lpstr>Calibri</vt:lpstr>
      <vt:lpstr>Century Gothic</vt:lpstr>
      <vt:lpstr>Times New Roman</vt:lpstr>
      <vt:lpstr>Wingdings</vt:lpstr>
      <vt:lpstr>Wingdings 3</vt:lpstr>
      <vt:lpstr>RetrospectVTI</vt:lpstr>
      <vt:lpstr>Sezione</vt:lpstr>
      <vt:lpstr>GERD FOLLOWING SLEEVE GASTRECTOMY &amp; RYGB: IS THERE A WAY TO PREVENT IT?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/>
  <dc:description/>
  <cp:lastModifiedBy>lavinia amato</cp:lastModifiedBy>
  <cp:revision>17</cp:revision>
  <dcterms:created xsi:type="dcterms:W3CDTF">2024-03-09T16:51:46Z</dcterms:created>
  <dcterms:modified xsi:type="dcterms:W3CDTF">2024-03-15T19:18:36Z</dcterms:modified>
  <dc:language>it-IT</dc:language>
</cp:coreProperties>
</file>